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 id="2147483652" r:id="rId5"/>
    <p:sldMasterId id="2147483675" r:id="rId6"/>
  </p:sldMasterIdLst>
  <p:notesMasterIdLst>
    <p:notesMasterId r:id="rId37"/>
  </p:notesMasterIdLst>
  <p:handoutMasterIdLst>
    <p:handoutMasterId r:id="rId38"/>
  </p:handoutMasterIdLst>
  <p:sldIdLst>
    <p:sldId id="741" r:id="rId7"/>
    <p:sldId id="742" r:id="rId8"/>
    <p:sldId id="818" r:id="rId9"/>
    <p:sldId id="791" r:id="rId10"/>
    <p:sldId id="772" r:id="rId11"/>
    <p:sldId id="748" r:id="rId12"/>
    <p:sldId id="793" r:id="rId13"/>
    <p:sldId id="794" r:id="rId14"/>
    <p:sldId id="795" r:id="rId15"/>
    <p:sldId id="811" r:id="rId16"/>
    <p:sldId id="802" r:id="rId17"/>
    <p:sldId id="804" r:id="rId18"/>
    <p:sldId id="819" r:id="rId19"/>
    <p:sldId id="810" r:id="rId20"/>
    <p:sldId id="812" r:id="rId21"/>
    <p:sldId id="813" r:id="rId22"/>
    <p:sldId id="814" r:id="rId23"/>
    <p:sldId id="815" r:id="rId24"/>
    <p:sldId id="816" r:id="rId25"/>
    <p:sldId id="830" r:id="rId26"/>
    <p:sldId id="831" r:id="rId27"/>
    <p:sldId id="832" r:id="rId28"/>
    <p:sldId id="829" r:id="rId29"/>
    <p:sldId id="822" r:id="rId30"/>
    <p:sldId id="825" r:id="rId31"/>
    <p:sldId id="817" r:id="rId32"/>
    <p:sldId id="820" r:id="rId33"/>
    <p:sldId id="826" r:id="rId34"/>
    <p:sldId id="827" r:id="rId35"/>
    <p:sldId id="828" r:id="rId36"/>
  </p:sldIdLst>
  <p:sldSz cx="9144000" cy="6858000" type="screen4x3"/>
  <p:notesSz cx="6797675" cy="9928225"/>
  <p:defaultTextStyle>
    <a:defPPr>
      <a:defRPr lang="en-US"/>
    </a:defPPr>
    <a:lvl1pPr algn="l" rtl="0" eaLnBrk="0" fontAlgn="base" hangingPunct="0">
      <a:spcBef>
        <a:spcPct val="0"/>
      </a:spcBef>
      <a:spcAft>
        <a:spcPct val="0"/>
      </a:spcAft>
      <a:buChar char="•"/>
      <a:defRPr sz="4000" b="1" kern="1200">
        <a:solidFill>
          <a:schemeClr val="bg1"/>
        </a:solidFill>
        <a:latin typeface="Arial" charset="0"/>
        <a:ea typeface="+mn-ea"/>
        <a:cs typeface="+mn-cs"/>
      </a:defRPr>
    </a:lvl1pPr>
    <a:lvl2pPr marL="457200" algn="l" rtl="0" eaLnBrk="0" fontAlgn="base" hangingPunct="0">
      <a:spcBef>
        <a:spcPct val="0"/>
      </a:spcBef>
      <a:spcAft>
        <a:spcPct val="0"/>
      </a:spcAft>
      <a:buChar char="•"/>
      <a:defRPr sz="4000" b="1" kern="1200">
        <a:solidFill>
          <a:schemeClr val="bg1"/>
        </a:solidFill>
        <a:latin typeface="Arial" charset="0"/>
        <a:ea typeface="+mn-ea"/>
        <a:cs typeface="+mn-cs"/>
      </a:defRPr>
    </a:lvl2pPr>
    <a:lvl3pPr marL="914400" algn="l" rtl="0" eaLnBrk="0" fontAlgn="base" hangingPunct="0">
      <a:spcBef>
        <a:spcPct val="0"/>
      </a:spcBef>
      <a:spcAft>
        <a:spcPct val="0"/>
      </a:spcAft>
      <a:buChar char="•"/>
      <a:defRPr sz="4000" b="1" kern="1200">
        <a:solidFill>
          <a:schemeClr val="bg1"/>
        </a:solidFill>
        <a:latin typeface="Arial" charset="0"/>
        <a:ea typeface="+mn-ea"/>
        <a:cs typeface="+mn-cs"/>
      </a:defRPr>
    </a:lvl3pPr>
    <a:lvl4pPr marL="1371600" algn="l" rtl="0" eaLnBrk="0" fontAlgn="base" hangingPunct="0">
      <a:spcBef>
        <a:spcPct val="0"/>
      </a:spcBef>
      <a:spcAft>
        <a:spcPct val="0"/>
      </a:spcAft>
      <a:buChar char="•"/>
      <a:defRPr sz="4000" b="1" kern="1200">
        <a:solidFill>
          <a:schemeClr val="bg1"/>
        </a:solidFill>
        <a:latin typeface="Arial" charset="0"/>
        <a:ea typeface="+mn-ea"/>
        <a:cs typeface="+mn-cs"/>
      </a:defRPr>
    </a:lvl4pPr>
    <a:lvl5pPr marL="1828800" algn="l" rtl="0" eaLnBrk="0" fontAlgn="base" hangingPunct="0">
      <a:spcBef>
        <a:spcPct val="0"/>
      </a:spcBef>
      <a:spcAft>
        <a:spcPct val="0"/>
      </a:spcAft>
      <a:buChar char="•"/>
      <a:defRPr sz="4000" b="1" kern="1200">
        <a:solidFill>
          <a:schemeClr val="bg1"/>
        </a:solidFill>
        <a:latin typeface="Arial" charset="0"/>
        <a:ea typeface="+mn-ea"/>
        <a:cs typeface="+mn-cs"/>
      </a:defRPr>
    </a:lvl5pPr>
    <a:lvl6pPr marL="2286000" algn="l" defTabSz="914400" rtl="0" eaLnBrk="1" latinLnBrk="0" hangingPunct="1">
      <a:defRPr sz="4000" b="1" kern="1200">
        <a:solidFill>
          <a:schemeClr val="bg1"/>
        </a:solidFill>
        <a:latin typeface="Arial" charset="0"/>
        <a:ea typeface="+mn-ea"/>
        <a:cs typeface="+mn-cs"/>
      </a:defRPr>
    </a:lvl6pPr>
    <a:lvl7pPr marL="2743200" algn="l" defTabSz="914400" rtl="0" eaLnBrk="1" latinLnBrk="0" hangingPunct="1">
      <a:defRPr sz="4000" b="1" kern="1200">
        <a:solidFill>
          <a:schemeClr val="bg1"/>
        </a:solidFill>
        <a:latin typeface="Arial" charset="0"/>
        <a:ea typeface="+mn-ea"/>
        <a:cs typeface="+mn-cs"/>
      </a:defRPr>
    </a:lvl7pPr>
    <a:lvl8pPr marL="3200400" algn="l" defTabSz="914400" rtl="0" eaLnBrk="1" latinLnBrk="0" hangingPunct="1">
      <a:defRPr sz="4000" b="1" kern="1200">
        <a:solidFill>
          <a:schemeClr val="bg1"/>
        </a:solidFill>
        <a:latin typeface="Arial" charset="0"/>
        <a:ea typeface="+mn-ea"/>
        <a:cs typeface="+mn-cs"/>
      </a:defRPr>
    </a:lvl8pPr>
    <a:lvl9pPr marL="3657600" algn="l" defTabSz="914400" rtl="0" eaLnBrk="1" latinLnBrk="0" hangingPunct="1">
      <a:defRPr sz="4000" b="1" kern="1200">
        <a:solidFill>
          <a:schemeClr val="bg1"/>
        </a:solidFill>
        <a:latin typeface="Arial" charset="0"/>
        <a:ea typeface="+mn-ea"/>
        <a:cs typeface="+mn-cs"/>
      </a:defRPr>
    </a:lvl9pPr>
  </p:defaultTextStyle>
  <p:extLst>
    <p:ext uri="{EFAFB233-063F-42B5-8137-9DF3F51BA10A}">
      <p15:sldGuideLst xmlns:p15="http://schemas.microsoft.com/office/powerpoint/2012/main">
        <p15:guide id="1" orient="horz" pos="2928">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22"/>
    <a:srgbClr val="0000FF"/>
    <a:srgbClr val="000099"/>
    <a:srgbClr val="C2E49C"/>
    <a:srgbClr val="66FF66"/>
    <a:srgbClr val="FFCC66"/>
    <a:srgbClr val="FF9900"/>
    <a:srgbClr val="9900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64" autoAdjust="0"/>
    <p:restoredTop sz="95731" autoAdjust="0"/>
  </p:normalViewPr>
  <p:slideViewPr>
    <p:cSldViewPr>
      <p:cViewPr varScale="1">
        <p:scale>
          <a:sx n="62" d="100"/>
          <a:sy n="62" d="100"/>
        </p:scale>
        <p:origin x="53" y="485"/>
      </p:cViewPr>
      <p:guideLst>
        <p:guide orient="horz" pos="292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2630"/>
    </p:cViewPr>
  </p:sorterViewPr>
  <p:notesViewPr>
    <p:cSldViewPr>
      <p:cViewPr>
        <p:scale>
          <a:sx n="100" d="100"/>
          <a:sy n="100" d="100"/>
        </p:scale>
        <p:origin x="3408" y="-42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1" y="0"/>
            <a:ext cx="2947429" cy="497397"/>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lvl1pPr defTabSz="966788">
              <a:defRPr sz="1200">
                <a:latin typeface="Arial" charset="0"/>
              </a:defRPr>
            </a:lvl1pPr>
          </a:lstStyle>
          <a:p>
            <a:pPr>
              <a:defRPr/>
            </a:pPr>
            <a:endParaRPr lang="en-US"/>
          </a:p>
        </p:txBody>
      </p:sp>
      <p:sp>
        <p:nvSpPr>
          <p:cNvPr id="139267" name="Rectangle 3"/>
          <p:cNvSpPr>
            <a:spLocks noGrp="1" noChangeArrowheads="1"/>
          </p:cNvSpPr>
          <p:nvPr>
            <p:ph type="dt" sz="quarter" idx="1"/>
          </p:nvPr>
        </p:nvSpPr>
        <p:spPr bwMode="auto">
          <a:xfrm>
            <a:off x="3850246" y="0"/>
            <a:ext cx="2947429" cy="497397"/>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lvl1pPr algn="r" defTabSz="966788">
              <a:defRPr sz="1200">
                <a:latin typeface="Arial" charset="0"/>
              </a:defRPr>
            </a:lvl1pPr>
          </a:lstStyle>
          <a:p>
            <a:pPr>
              <a:defRPr/>
            </a:pPr>
            <a:endParaRPr lang="en-US"/>
          </a:p>
        </p:txBody>
      </p:sp>
      <p:sp>
        <p:nvSpPr>
          <p:cNvPr id="139268" name="Rectangle 4"/>
          <p:cNvSpPr>
            <a:spLocks noGrp="1" noChangeArrowheads="1"/>
          </p:cNvSpPr>
          <p:nvPr>
            <p:ph type="ftr" sz="quarter" idx="2"/>
          </p:nvPr>
        </p:nvSpPr>
        <p:spPr bwMode="auto">
          <a:xfrm>
            <a:off x="1" y="9430829"/>
            <a:ext cx="2947429" cy="497396"/>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defTabSz="966788">
              <a:defRPr sz="1200">
                <a:latin typeface="Arial" charset="0"/>
              </a:defRPr>
            </a:lvl1pPr>
          </a:lstStyle>
          <a:p>
            <a:pPr>
              <a:defRPr/>
            </a:pPr>
            <a:endParaRPr lang="en-US"/>
          </a:p>
        </p:txBody>
      </p:sp>
      <p:sp>
        <p:nvSpPr>
          <p:cNvPr id="139269" name="Rectangle 5"/>
          <p:cNvSpPr>
            <a:spLocks noGrp="1" noChangeArrowheads="1"/>
          </p:cNvSpPr>
          <p:nvPr>
            <p:ph type="sldNum" sz="quarter" idx="3"/>
          </p:nvPr>
        </p:nvSpPr>
        <p:spPr bwMode="auto">
          <a:xfrm>
            <a:off x="3850246" y="9430829"/>
            <a:ext cx="2947429" cy="497396"/>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algn="r" defTabSz="966788">
              <a:defRPr sz="1200">
                <a:latin typeface="Arial" charset="0"/>
              </a:defRPr>
            </a:lvl1pPr>
          </a:lstStyle>
          <a:p>
            <a:pPr>
              <a:defRPr/>
            </a:pPr>
            <a:fld id="{CBB991C9-8E1B-404F-8932-605E972905DF}" type="slidenum">
              <a:rPr lang="en-US"/>
              <a:pPr>
                <a:defRPr/>
              </a:pPr>
              <a:t>‹#›</a:t>
            </a:fld>
            <a:endParaRPr lang="en-US" dirty="0"/>
          </a:p>
        </p:txBody>
      </p:sp>
    </p:spTree>
    <p:extLst>
      <p:ext uri="{BB962C8B-B14F-4D97-AF65-F5344CB8AC3E}">
        <p14:creationId xmlns:p14="http://schemas.microsoft.com/office/powerpoint/2010/main" val="2535460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7429" cy="497397"/>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lvl1pPr defTabSz="966788" eaLnBrk="1" hangingPunct="1">
              <a:buFontTx/>
              <a:buNone/>
              <a:defRPr sz="1200" b="0">
                <a:solidFill>
                  <a:schemeClr val="tx1"/>
                </a:solidFill>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50246" y="0"/>
            <a:ext cx="2947429" cy="497397"/>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lvl1pPr algn="r" defTabSz="966788" eaLnBrk="1" hangingPunct="1">
              <a:buFontTx/>
              <a:buNone/>
              <a:defRPr sz="1200" b="0">
                <a:solidFill>
                  <a:schemeClr val="tx1"/>
                </a:solidFill>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7243" y="4716236"/>
            <a:ext cx="4983191" cy="4468358"/>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9430829"/>
            <a:ext cx="2947429" cy="497396"/>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defTabSz="966788" eaLnBrk="1" hangingPunct="1">
              <a:buFontTx/>
              <a:buNone/>
              <a:defRPr sz="1200" b="0">
                <a:solidFill>
                  <a:schemeClr val="tx1"/>
                </a:solidFill>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50246" y="9430829"/>
            <a:ext cx="2947429" cy="497396"/>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algn="r" defTabSz="966788" eaLnBrk="1" hangingPunct="1">
              <a:buFontTx/>
              <a:buNone/>
              <a:defRPr sz="1200" b="0">
                <a:solidFill>
                  <a:schemeClr val="tx1"/>
                </a:solidFill>
                <a:latin typeface="Times New Roman" pitchFamily="18" charset="0"/>
              </a:defRPr>
            </a:lvl1pPr>
          </a:lstStyle>
          <a:p>
            <a:pPr>
              <a:defRPr/>
            </a:pPr>
            <a:fld id="{C6986C71-D65B-4C2B-B484-CB76B6610A2A}" type="slidenum">
              <a:rPr lang="en-US"/>
              <a:pPr>
                <a:defRPr/>
              </a:pPr>
              <a:t>‹#›</a:t>
            </a:fld>
            <a:endParaRPr lang="en-US" dirty="0"/>
          </a:p>
        </p:txBody>
      </p:sp>
    </p:spTree>
    <p:extLst>
      <p:ext uri="{BB962C8B-B14F-4D97-AF65-F5344CB8AC3E}">
        <p14:creationId xmlns:p14="http://schemas.microsoft.com/office/powerpoint/2010/main" val="35435138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6986C71-D65B-4C2B-B484-CB76B6610A2A}" type="slidenum">
              <a:rPr lang="en-US" smtClean="0"/>
              <a:pPr>
                <a:defRPr/>
              </a:pPr>
              <a:t>4</a:t>
            </a:fld>
            <a:endParaRPr lang="en-US" dirty="0"/>
          </a:p>
        </p:txBody>
      </p:sp>
    </p:spTree>
    <p:extLst>
      <p:ext uri="{BB962C8B-B14F-4D97-AF65-F5344CB8AC3E}">
        <p14:creationId xmlns:p14="http://schemas.microsoft.com/office/powerpoint/2010/main" val="748160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Routine work of IOAG</a:t>
            </a:r>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C6986C71-D65B-4C2B-B484-CB76B6610A2A}"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000133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Operations concept work</a:t>
            </a:r>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C6986C71-D65B-4C2B-B484-CB76B6610A2A}"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191693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Routine work of IOAG</a:t>
            </a:r>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C6986C71-D65B-4C2B-B484-CB76B6610A2A}"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757386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Interoperability at Higher Communication Layers</a:t>
            </a:r>
            <a:endParaRPr lang="en-GB" dirty="0"/>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C6986C71-D65B-4C2B-B484-CB76B6610A2A}"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028379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Higher Throughput at Physical Layer</a:t>
            </a:r>
            <a:endParaRPr lang="en-GB" dirty="0"/>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C6986C71-D65B-4C2B-B484-CB76B6610A2A}"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0177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1435128-ED04-497A-9429-8E6716EF377C}" type="datetime1">
              <a:rPr lang="en-US" smtClean="0"/>
              <a:pPr>
                <a:defRPr/>
              </a:pPr>
              <a:t>9/16/2019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B5E777-FF16-41BE-84CA-5BA7CDBEF2A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05C23AF-A3D7-43F8-9297-D1C33ED6630A}" type="datetime1">
              <a:rPr lang="en-US" smtClean="0"/>
              <a:pPr>
                <a:defRPr/>
              </a:pPr>
              <a:t>9/16/2019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53BF68-7AED-4C95-8A47-BAB4D24789F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6202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
            <a:ext cx="6019800" cy="6202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EEAC75A-EEB4-450B-B011-46413A5169A9}" type="datetime1">
              <a:rPr lang="en-US" smtClean="0"/>
              <a:pPr>
                <a:defRPr/>
              </a:pPr>
              <a:t>9/16/2019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D537AD-D682-46BA-90AA-572B1AC02E4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6C6BC5F2-2A7C-47C6-BF17-8146C8F85A2C}" type="datetime1">
              <a:rPr lang="en-US" smtClean="0"/>
              <a:pPr>
                <a:defRPr/>
              </a:pPr>
              <a:t>9/16/2019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BDB5F7-A97F-45A5-A916-03D76E4F810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D5D88CE-452C-4442-95C7-E4BE58D0CB6F}" type="datetime1">
              <a:rPr lang="en-US" smtClean="0"/>
              <a:pPr>
                <a:defRPr/>
              </a:pPr>
              <a:t>9/16/2019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9539FA-D358-483F-B576-432FA087F9B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D3160FF-6917-4045-927C-EFCB67C41475}" type="datetime1">
              <a:rPr lang="en-US" smtClean="0"/>
              <a:pPr>
                <a:defRPr/>
              </a:pPr>
              <a:t>9/16/2019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7FEBEC-F2C3-4BBA-BFA8-1D30DBBE234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A1C41A37-03A1-4AAC-A517-7B4BE295EA8D}" type="datetime1">
              <a:rPr lang="en-US" smtClean="0"/>
              <a:pPr>
                <a:defRPr/>
              </a:pPr>
              <a:t>9/16/2019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4915683-D68F-4B2A-8E7C-31EE8F51C1F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7EA15F1B-EA56-4523-A2D5-8D16F1D255DF}" type="datetime1">
              <a:rPr lang="en-US" smtClean="0"/>
              <a:pPr>
                <a:defRPr/>
              </a:pPr>
              <a:t>9/16/2019</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4AE1F68-5E43-4C68-999B-2391B94C880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67A5875F-9AB6-4152-80BA-5EC53E3F92CE}" type="datetime1">
              <a:rPr lang="en-US" smtClean="0"/>
              <a:pPr>
                <a:defRPr/>
              </a:pPr>
              <a:t>9/16/2019</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45A6228-7038-4636-90B2-1E0C588B552F}"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FBA908F-F03A-4876-9AEE-B2F7F39E0779}" type="datetime1">
              <a:rPr lang="en-US" smtClean="0"/>
              <a:pPr>
                <a:defRPr/>
              </a:pPr>
              <a:t>9/16/2019</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91790DC-C017-48DC-A84B-8CB182B82A83}"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77B99DB-9612-4531-83D0-F2079C168304}" type="datetime1">
              <a:rPr lang="en-US" smtClean="0"/>
              <a:pPr>
                <a:defRPr/>
              </a:pPr>
              <a:t>9/16/2019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30D0D1-4136-48CD-AA11-0831F09AADF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F8655D7-A760-4876-92F6-605BBFF7E716}" type="datetime1">
              <a:rPr lang="en-US" smtClean="0"/>
              <a:pPr>
                <a:defRPr/>
              </a:pPr>
              <a:t>9/16/2019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08E9F5-6D6F-4121-BA80-63E90EAB8D33}"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C3361A1-3DCA-4EE6-A8AA-58E3D73E34F3}" type="datetime1">
              <a:rPr lang="en-US" smtClean="0"/>
              <a:pPr>
                <a:defRPr/>
              </a:pPr>
              <a:t>9/16/2019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1A0CC68-B4BD-4431-9451-37403659B3F9}"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1B3DE86-FD89-447C-A801-3A95A2E8C863}" type="datetime1">
              <a:rPr lang="en-US" smtClean="0"/>
              <a:pPr>
                <a:defRPr/>
              </a:pPr>
              <a:t>9/16/2019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A6B942-0541-4F28-A91C-BB1436C9AF9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FC65F17-7706-4972-A1EB-1FEA36F03B01}" type="datetime1">
              <a:rPr lang="en-US" smtClean="0"/>
              <a:pPr>
                <a:defRPr/>
              </a:pPr>
              <a:t>9/16/2019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5A5286-9992-4A04-A966-D67D1B88CADC}"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B1435128-ED04-497A-9429-8E6716EF377C}" type="datetime1">
              <a:rPr lang="en-US" smtClean="0"/>
              <a:pPr>
                <a:defRPr/>
              </a:pPr>
              <a:t>9/16/2019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B5E777-FF16-41BE-84CA-5BA7CDBEF2AE}" type="slidenum">
              <a:rPr lang="en-US" smtClean="0"/>
              <a:pPr>
                <a:defRPr/>
              </a:pPr>
              <a:t>‹#›</a:t>
            </a:fld>
            <a:endParaRPr lang="en-US"/>
          </a:p>
        </p:txBody>
      </p:sp>
    </p:spTree>
    <p:extLst>
      <p:ext uri="{BB962C8B-B14F-4D97-AF65-F5344CB8AC3E}">
        <p14:creationId xmlns:p14="http://schemas.microsoft.com/office/powerpoint/2010/main" val="40354679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F8655D7-A760-4876-92F6-605BBFF7E716}" type="datetime1">
              <a:rPr lang="en-US" smtClean="0"/>
              <a:pPr>
                <a:defRPr/>
              </a:pPr>
              <a:t>9/16/2019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08E9F5-6D6F-4121-BA80-63E90EAB8D33}" type="slidenum">
              <a:rPr lang="en-US" smtClean="0"/>
              <a:pPr>
                <a:defRPr/>
              </a:pPr>
              <a:t>‹#›</a:t>
            </a:fld>
            <a:endParaRPr lang="en-US"/>
          </a:p>
        </p:txBody>
      </p:sp>
    </p:spTree>
    <p:extLst>
      <p:ext uri="{BB962C8B-B14F-4D97-AF65-F5344CB8AC3E}">
        <p14:creationId xmlns:p14="http://schemas.microsoft.com/office/powerpoint/2010/main" val="26567917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A34DE9B8-ADE1-4E39-89F7-5C662A53D293}" type="datetime1">
              <a:rPr lang="en-US" smtClean="0"/>
              <a:pPr>
                <a:defRPr/>
              </a:pPr>
              <a:t>9/16/2019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9F84928-B9A9-451A-A780-F07E69390332}" type="slidenum">
              <a:rPr lang="en-US" smtClean="0"/>
              <a:pPr>
                <a:defRPr/>
              </a:pPr>
              <a:t>‹#›</a:t>
            </a:fld>
            <a:endParaRPr lang="en-US"/>
          </a:p>
        </p:txBody>
      </p:sp>
    </p:spTree>
    <p:extLst>
      <p:ext uri="{BB962C8B-B14F-4D97-AF65-F5344CB8AC3E}">
        <p14:creationId xmlns:p14="http://schemas.microsoft.com/office/powerpoint/2010/main" val="11555804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9D943ED7-F884-4E01-B5DA-BEE6A3BC0C7D}" type="datetime1">
              <a:rPr lang="en-US" smtClean="0"/>
              <a:pPr>
                <a:defRPr/>
              </a:pPr>
              <a:t>9/16/2019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CFA64CC-D7CF-415F-A13C-77BF53C98156}" type="slidenum">
              <a:rPr lang="en-US" smtClean="0"/>
              <a:pPr>
                <a:defRPr/>
              </a:pPr>
              <a:t>‹#›</a:t>
            </a:fld>
            <a:endParaRPr lang="en-US"/>
          </a:p>
        </p:txBody>
      </p:sp>
    </p:spTree>
    <p:extLst>
      <p:ext uri="{BB962C8B-B14F-4D97-AF65-F5344CB8AC3E}">
        <p14:creationId xmlns:p14="http://schemas.microsoft.com/office/powerpoint/2010/main" val="14751430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20772E5F-F590-434F-B6EB-F30A388C6534}" type="datetime1">
              <a:rPr lang="en-US" smtClean="0"/>
              <a:pPr>
                <a:defRPr/>
              </a:pPr>
              <a:t>9/16/2019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B995539-7CAA-4F53-92E6-D313C94BFCE5}" type="slidenum">
              <a:rPr lang="en-US" smtClean="0"/>
              <a:pPr>
                <a:defRPr/>
              </a:pPr>
              <a:t>‹#›</a:t>
            </a:fld>
            <a:endParaRPr lang="en-US"/>
          </a:p>
        </p:txBody>
      </p:sp>
    </p:spTree>
    <p:extLst>
      <p:ext uri="{BB962C8B-B14F-4D97-AF65-F5344CB8AC3E}">
        <p14:creationId xmlns:p14="http://schemas.microsoft.com/office/powerpoint/2010/main" val="18273165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37EDDE81-F1A0-4CFD-B177-7D5D76E85D01}" type="datetime1">
              <a:rPr lang="en-US" smtClean="0"/>
              <a:pPr>
                <a:defRPr/>
              </a:pPr>
              <a:t>9/16/2019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BA5C06E-9453-4693-8CD9-12FBE86540CA}" type="slidenum">
              <a:rPr lang="en-US" smtClean="0"/>
              <a:pPr>
                <a:defRPr/>
              </a:pPr>
              <a:t>‹#›</a:t>
            </a:fld>
            <a:endParaRPr lang="en-US"/>
          </a:p>
        </p:txBody>
      </p:sp>
    </p:spTree>
    <p:extLst>
      <p:ext uri="{BB962C8B-B14F-4D97-AF65-F5344CB8AC3E}">
        <p14:creationId xmlns:p14="http://schemas.microsoft.com/office/powerpoint/2010/main" val="24103951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3EFA5F9-D933-4649-A35C-800E10F2A4E5}" type="datetime1">
              <a:rPr lang="en-US" smtClean="0"/>
              <a:pPr>
                <a:defRPr/>
              </a:pPr>
              <a:t>9/16/2019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85FEE65-1B5B-4EB6-A7B9-758D2B6404C4}" type="slidenum">
              <a:rPr lang="en-US" smtClean="0"/>
              <a:pPr>
                <a:defRPr/>
              </a:pPr>
              <a:t>‹#›</a:t>
            </a:fld>
            <a:endParaRPr lang="en-US"/>
          </a:p>
        </p:txBody>
      </p:sp>
    </p:spTree>
    <p:extLst>
      <p:ext uri="{BB962C8B-B14F-4D97-AF65-F5344CB8AC3E}">
        <p14:creationId xmlns:p14="http://schemas.microsoft.com/office/powerpoint/2010/main" val="318809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34DE9B8-ADE1-4E39-89F7-5C662A53D293}" type="datetime1">
              <a:rPr lang="en-US" smtClean="0"/>
              <a:pPr>
                <a:defRPr/>
              </a:pPr>
              <a:t>9/16/2019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F84928-B9A9-451A-A780-F07E69390332}"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2E47562-8064-4F3B-852A-AA18FD91B20F}" type="datetime1">
              <a:rPr lang="en-US" smtClean="0"/>
              <a:pPr>
                <a:defRPr/>
              </a:pPr>
              <a:t>9/16/2019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F3CD1B2-850E-4524-8518-E1152C32C9CA}" type="slidenum">
              <a:rPr lang="en-US" smtClean="0"/>
              <a:pPr>
                <a:defRPr/>
              </a:pPr>
              <a:t>‹#›</a:t>
            </a:fld>
            <a:endParaRPr lang="en-US"/>
          </a:p>
        </p:txBody>
      </p:sp>
    </p:spTree>
    <p:extLst>
      <p:ext uri="{BB962C8B-B14F-4D97-AF65-F5344CB8AC3E}">
        <p14:creationId xmlns:p14="http://schemas.microsoft.com/office/powerpoint/2010/main" val="22893580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D1DC5DD-70D4-4FFA-AD1B-5D9E3AE945AC}" type="datetime1">
              <a:rPr lang="en-US" smtClean="0"/>
              <a:pPr>
                <a:defRPr/>
              </a:pPr>
              <a:t>9/16/2019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2392DB-CB3E-4440-A8B4-B01B414523AA}" type="slidenum">
              <a:rPr lang="en-US" smtClean="0"/>
              <a:pPr>
                <a:defRPr/>
              </a:pPr>
              <a:t>‹#›</a:t>
            </a:fld>
            <a:endParaRPr lang="en-US"/>
          </a:p>
        </p:txBody>
      </p:sp>
    </p:spTree>
    <p:extLst>
      <p:ext uri="{BB962C8B-B14F-4D97-AF65-F5344CB8AC3E}">
        <p14:creationId xmlns:p14="http://schemas.microsoft.com/office/powerpoint/2010/main" val="32407941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805C23AF-A3D7-43F8-9297-D1C33ED6630A}" type="datetime1">
              <a:rPr lang="en-US" smtClean="0"/>
              <a:pPr>
                <a:defRPr/>
              </a:pPr>
              <a:t>9/16/2019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253BF68-7AED-4C95-8A47-BAB4D24789F8}" type="slidenum">
              <a:rPr lang="en-US" smtClean="0"/>
              <a:pPr>
                <a:defRPr/>
              </a:pPr>
              <a:t>‹#›</a:t>
            </a:fld>
            <a:endParaRPr lang="en-US"/>
          </a:p>
        </p:txBody>
      </p:sp>
    </p:spTree>
    <p:extLst>
      <p:ext uri="{BB962C8B-B14F-4D97-AF65-F5344CB8AC3E}">
        <p14:creationId xmlns:p14="http://schemas.microsoft.com/office/powerpoint/2010/main" val="18296538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DEEAC75A-EEB4-450B-B011-46413A5169A9}" type="datetime1">
              <a:rPr lang="en-US" smtClean="0"/>
              <a:pPr>
                <a:defRPr/>
              </a:pPr>
              <a:t>9/16/2019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D537AD-D682-46BA-90AA-572B1AC02E4C}" type="slidenum">
              <a:rPr lang="en-US" smtClean="0"/>
              <a:pPr>
                <a:defRPr/>
              </a:pPr>
              <a:t>‹#›</a:t>
            </a:fld>
            <a:endParaRPr lang="en-US"/>
          </a:p>
        </p:txBody>
      </p:sp>
    </p:spTree>
    <p:extLst>
      <p:ext uri="{BB962C8B-B14F-4D97-AF65-F5344CB8AC3E}">
        <p14:creationId xmlns:p14="http://schemas.microsoft.com/office/powerpoint/2010/main" val="37548142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1473044"/>
            <a:ext cx="9144000" cy="45719"/>
          </a:xfrm>
          <a:prstGeom prst="rect">
            <a:avLst/>
          </a:prstGeom>
          <a:gradFill flip="none" rotWithShape="1">
            <a:gsLst>
              <a:gs pos="0">
                <a:schemeClr val="accent1">
                  <a:shade val="30000"/>
                  <a:satMod val="115000"/>
                </a:schemeClr>
              </a:gs>
              <a:gs pos="50000">
                <a:schemeClr val="accent1">
                  <a:shade val="67500"/>
                  <a:satMod val="115000"/>
                </a:schemeClr>
              </a:gs>
              <a:gs pos="100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4"/>
          </p:nvPr>
        </p:nvSpPr>
        <p:spPr>
          <a:xfrm>
            <a:off x="6947048" y="6500211"/>
            <a:ext cx="2057400" cy="365125"/>
          </a:xfrm>
          <a:prstGeom prst="rect">
            <a:avLst/>
          </a:prstGeom>
        </p:spPr>
        <p:txBody>
          <a:bodyPr anchor="ctr"/>
          <a:lstStyle>
            <a:lvl1pPr algn="r">
              <a:defRPr sz="1200" i="1">
                <a:solidFill>
                  <a:schemeClr val="bg1">
                    <a:lumMod val="95000"/>
                  </a:schemeClr>
                </a:solidFill>
              </a:defRPr>
            </a:lvl1pPr>
          </a:lstStyle>
          <a:p>
            <a:fld id="{A03EAB33-CF8E-4FA2-8F65-F19E30DE928C}" type="slidenum">
              <a:rPr lang="en-US" smtClean="0"/>
              <a:pPr/>
              <a:t>‹#›</a:t>
            </a:fld>
            <a:endParaRPr lang="en-US" dirty="0"/>
          </a:p>
        </p:txBody>
      </p:sp>
      <p:sp>
        <p:nvSpPr>
          <p:cNvPr id="15" name="Date Placeholder 3"/>
          <p:cNvSpPr>
            <a:spLocks noGrp="1"/>
          </p:cNvSpPr>
          <p:nvPr>
            <p:ph type="dt" sz="half" idx="2"/>
          </p:nvPr>
        </p:nvSpPr>
        <p:spPr>
          <a:xfrm>
            <a:off x="182076" y="6500211"/>
            <a:ext cx="2307265" cy="365125"/>
          </a:xfrm>
          <a:prstGeom prst="rect">
            <a:avLst/>
          </a:prstGeom>
        </p:spPr>
        <p:txBody>
          <a:bodyPr vert="horz" lIns="91440" tIns="45720" rIns="91440" bIns="45720" rtlCol="0" anchor="ctr"/>
          <a:lstStyle>
            <a:lvl1pPr algn="l">
              <a:defRPr sz="1200" i="1">
                <a:solidFill>
                  <a:schemeClr val="bg1">
                    <a:lumMod val="95000"/>
                  </a:schemeClr>
                </a:solidFill>
              </a:defRPr>
            </a:lvl1pPr>
          </a:lstStyle>
          <a:p>
            <a:r>
              <a:rPr lang="en-US"/>
              <a:t>17 September 2019</a:t>
            </a:r>
            <a:endParaRPr lang="en-US" dirty="0"/>
          </a:p>
        </p:txBody>
      </p:sp>
      <p:sp>
        <p:nvSpPr>
          <p:cNvPr id="9" name="Title Placeholder 1"/>
          <p:cNvSpPr txBox="1">
            <a:spLocks/>
          </p:cNvSpPr>
          <p:nvPr userDrawn="1"/>
        </p:nvSpPr>
        <p:spPr>
          <a:xfrm>
            <a:off x="1208598" y="365126"/>
            <a:ext cx="663138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endParaRPr lang="en-US" dirty="0"/>
          </a:p>
        </p:txBody>
      </p:sp>
    </p:spTree>
    <p:extLst>
      <p:ext uri="{BB962C8B-B14F-4D97-AF65-F5344CB8AC3E}">
        <p14:creationId xmlns:p14="http://schemas.microsoft.com/office/powerpoint/2010/main" val="40578064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1473044"/>
            <a:ext cx="9144000" cy="45719"/>
          </a:xfrm>
          <a:prstGeom prst="rect">
            <a:avLst/>
          </a:prstGeom>
          <a:gradFill flip="none" rotWithShape="1">
            <a:gsLst>
              <a:gs pos="0">
                <a:schemeClr val="accent1">
                  <a:shade val="30000"/>
                  <a:satMod val="115000"/>
                </a:schemeClr>
              </a:gs>
              <a:gs pos="50000">
                <a:schemeClr val="accent1">
                  <a:shade val="67500"/>
                  <a:satMod val="115000"/>
                </a:schemeClr>
              </a:gs>
              <a:gs pos="100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4"/>
          </p:nvPr>
        </p:nvSpPr>
        <p:spPr>
          <a:xfrm>
            <a:off x="6947048" y="6500211"/>
            <a:ext cx="2057400" cy="365125"/>
          </a:xfrm>
          <a:prstGeom prst="rect">
            <a:avLst/>
          </a:prstGeom>
        </p:spPr>
        <p:txBody>
          <a:bodyPr anchor="ctr"/>
          <a:lstStyle>
            <a:lvl1pPr algn="r">
              <a:defRPr sz="1200" i="1">
                <a:solidFill>
                  <a:schemeClr val="bg1">
                    <a:lumMod val="95000"/>
                  </a:schemeClr>
                </a:solidFill>
              </a:defRPr>
            </a:lvl1pPr>
          </a:lstStyle>
          <a:p>
            <a:fld id="{A03EAB33-CF8E-4FA2-8F65-F19E30DE928C}" type="slidenum">
              <a:rPr lang="en-US" smtClean="0"/>
              <a:pPr/>
              <a:t>‹#›</a:t>
            </a:fld>
            <a:endParaRPr lang="en-US" dirty="0"/>
          </a:p>
        </p:txBody>
      </p:sp>
      <p:sp>
        <p:nvSpPr>
          <p:cNvPr id="15" name="Date Placeholder 3"/>
          <p:cNvSpPr>
            <a:spLocks noGrp="1"/>
          </p:cNvSpPr>
          <p:nvPr>
            <p:ph type="dt" sz="half" idx="2"/>
          </p:nvPr>
        </p:nvSpPr>
        <p:spPr>
          <a:xfrm>
            <a:off x="182076" y="6500211"/>
            <a:ext cx="2307265" cy="365125"/>
          </a:xfrm>
          <a:prstGeom prst="rect">
            <a:avLst/>
          </a:prstGeom>
        </p:spPr>
        <p:txBody>
          <a:bodyPr vert="horz" lIns="91440" tIns="45720" rIns="91440" bIns="45720" rtlCol="0" anchor="ctr"/>
          <a:lstStyle>
            <a:lvl1pPr algn="l">
              <a:defRPr sz="1200" i="1">
                <a:solidFill>
                  <a:schemeClr val="bg1">
                    <a:lumMod val="95000"/>
                  </a:schemeClr>
                </a:solidFill>
              </a:defRPr>
            </a:lvl1pPr>
          </a:lstStyle>
          <a:p>
            <a:r>
              <a:rPr lang="en-US"/>
              <a:t>17 September 2019</a:t>
            </a:r>
            <a:endParaRPr lang="en-US" dirty="0"/>
          </a:p>
        </p:txBody>
      </p:sp>
      <p:sp>
        <p:nvSpPr>
          <p:cNvPr id="9" name="Title Placeholder 1"/>
          <p:cNvSpPr txBox="1">
            <a:spLocks/>
          </p:cNvSpPr>
          <p:nvPr userDrawn="1"/>
        </p:nvSpPr>
        <p:spPr>
          <a:xfrm>
            <a:off x="1208598" y="365126"/>
            <a:ext cx="663138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endParaRPr lang="en-US" dirty="0"/>
          </a:p>
        </p:txBody>
      </p:sp>
    </p:spTree>
    <p:extLst>
      <p:ext uri="{BB962C8B-B14F-4D97-AF65-F5344CB8AC3E}">
        <p14:creationId xmlns:p14="http://schemas.microsoft.com/office/powerpoint/2010/main" val="25873934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1473044"/>
            <a:ext cx="9144000" cy="45719"/>
          </a:xfrm>
          <a:prstGeom prst="rect">
            <a:avLst/>
          </a:prstGeom>
          <a:gradFill flip="none" rotWithShape="1">
            <a:gsLst>
              <a:gs pos="0">
                <a:schemeClr val="accent1">
                  <a:shade val="30000"/>
                  <a:satMod val="115000"/>
                </a:schemeClr>
              </a:gs>
              <a:gs pos="50000">
                <a:schemeClr val="accent1">
                  <a:shade val="67500"/>
                  <a:satMod val="115000"/>
                </a:schemeClr>
              </a:gs>
              <a:gs pos="100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4"/>
          </p:nvPr>
        </p:nvSpPr>
        <p:spPr>
          <a:xfrm>
            <a:off x="6947048" y="6500211"/>
            <a:ext cx="2057400" cy="365125"/>
          </a:xfrm>
          <a:prstGeom prst="rect">
            <a:avLst/>
          </a:prstGeom>
        </p:spPr>
        <p:txBody>
          <a:bodyPr anchor="ctr"/>
          <a:lstStyle>
            <a:lvl1pPr algn="r">
              <a:defRPr sz="1200" i="1">
                <a:solidFill>
                  <a:schemeClr val="bg1">
                    <a:lumMod val="95000"/>
                  </a:schemeClr>
                </a:solidFill>
              </a:defRPr>
            </a:lvl1pPr>
          </a:lstStyle>
          <a:p>
            <a:fld id="{A03EAB33-CF8E-4FA2-8F65-F19E30DE928C}" type="slidenum">
              <a:rPr lang="en-US" smtClean="0"/>
              <a:pPr/>
              <a:t>‹#›</a:t>
            </a:fld>
            <a:endParaRPr lang="en-US" dirty="0"/>
          </a:p>
        </p:txBody>
      </p:sp>
      <p:sp>
        <p:nvSpPr>
          <p:cNvPr id="15" name="Date Placeholder 3"/>
          <p:cNvSpPr>
            <a:spLocks noGrp="1"/>
          </p:cNvSpPr>
          <p:nvPr>
            <p:ph type="dt" sz="half" idx="2"/>
          </p:nvPr>
        </p:nvSpPr>
        <p:spPr>
          <a:xfrm>
            <a:off x="182076" y="6500211"/>
            <a:ext cx="2307265" cy="365125"/>
          </a:xfrm>
          <a:prstGeom prst="rect">
            <a:avLst/>
          </a:prstGeom>
        </p:spPr>
        <p:txBody>
          <a:bodyPr vert="horz" lIns="91440" tIns="45720" rIns="91440" bIns="45720" rtlCol="0" anchor="ctr"/>
          <a:lstStyle>
            <a:lvl1pPr algn="l">
              <a:defRPr sz="1200" i="1">
                <a:solidFill>
                  <a:schemeClr val="bg1">
                    <a:lumMod val="95000"/>
                  </a:schemeClr>
                </a:solidFill>
              </a:defRPr>
            </a:lvl1pPr>
          </a:lstStyle>
          <a:p>
            <a:r>
              <a:rPr lang="en-US"/>
              <a:t>17 September 2019</a:t>
            </a:r>
            <a:endParaRPr lang="en-US" dirty="0"/>
          </a:p>
        </p:txBody>
      </p:sp>
      <p:sp>
        <p:nvSpPr>
          <p:cNvPr id="9" name="Title Placeholder 1"/>
          <p:cNvSpPr txBox="1">
            <a:spLocks/>
          </p:cNvSpPr>
          <p:nvPr userDrawn="1"/>
        </p:nvSpPr>
        <p:spPr>
          <a:xfrm>
            <a:off x="1208598" y="365126"/>
            <a:ext cx="663138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endParaRPr lang="en-US" dirty="0"/>
          </a:p>
        </p:txBody>
      </p:sp>
    </p:spTree>
    <p:extLst>
      <p:ext uri="{BB962C8B-B14F-4D97-AF65-F5344CB8AC3E}">
        <p14:creationId xmlns:p14="http://schemas.microsoft.com/office/powerpoint/2010/main" val="16301718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1473044"/>
            <a:ext cx="9144000" cy="45719"/>
          </a:xfrm>
          <a:prstGeom prst="rect">
            <a:avLst/>
          </a:prstGeom>
          <a:gradFill flip="none" rotWithShape="1">
            <a:gsLst>
              <a:gs pos="0">
                <a:schemeClr val="accent1">
                  <a:shade val="30000"/>
                  <a:satMod val="115000"/>
                </a:schemeClr>
              </a:gs>
              <a:gs pos="50000">
                <a:schemeClr val="accent1">
                  <a:shade val="67500"/>
                  <a:satMod val="115000"/>
                </a:schemeClr>
              </a:gs>
              <a:gs pos="100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4"/>
          </p:nvPr>
        </p:nvSpPr>
        <p:spPr>
          <a:xfrm>
            <a:off x="6947048" y="6500211"/>
            <a:ext cx="2057400" cy="365125"/>
          </a:xfrm>
          <a:prstGeom prst="rect">
            <a:avLst/>
          </a:prstGeom>
        </p:spPr>
        <p:txBody>
          <a:bodyPr anchor="ctr"/>
          <a:lstStyle>
            <a:lvl1pPr algn="r">
              <a:defRPr sz="1200" i="1">
                <a:solidFill>
                  <a:schemeClr val="bg1">
                    <a:lumMod val="95000"/>
                  </a:schemeClr>
                </a:solidFill>
              </a:defRPr>
            </a:lvl1pPr>
          </a:lstStyle>
          <a:p>
            <a:fld id="{A03EAB33-CF8E-4FA2-8F65-F19E30DE928C}" type="slidenum">
              <a:rPr lang="en-US" smtClean="0"/>
              <a:pPr/>
              <a:t>‹#›</a:t>
            </a:fld>
            <a:endParaRPr lang="en-US" dirty="0"/>
          </a:p>
        </p:txBody>
      </p:sp>
      <p:sp>
        <p:nvSpPr>
          <p:cNvPr id="15" name="Date Placeholder 3"/>
          <p:cNvSpPr>
            <a:spLocks noGrp="1"/>
          </p:cNvSpPr>
          <p:nvPr>
            <p:ph type="dt" sz="half" idx="2"/>
          </p:nvPr>
        </p:nvSpPr>
        <p:spPr>
          <a:xfrm>
            <a:off x="182076" y="6500211"/>
            <a:ext cx="2307265" cy="365125"/>
          </a:xfrm>
          <a:prstGeom prst="rect">
            <a:avLst/>
          </a:prstGeom>
        </p:spPr>
        <p:txBody>
          <a:bodyPr vert="horz" lIns="91440" tIns="45720" rIns="91440" bIns="45720" rtlCol="0" anchor="ctr"/>
          <a:lstStyle>
            <a:lvl1pPr algn="l">
              <a:defRPr sz="1200" i="1">
                <a:solidFill>
                  <a:schemeClr val="bg1">
                    <a:lumMod val="95000"/>
                  </a:schemeClr>
                </a:solidFill>
              </a:defRPr>
            </a:lvl1pPr>
          </a:lstStyle>
          <a:p>
            <a:r>
              <a:rPr lang="en-US"/>
              <a:t>17 September 2019</a:t>
            </a:r>
            <a:endParaRPr lang="en-US" dirty="0"/>
          </a:p>
        </p:txBody>
      </p:sp>
      <p:sp>
        <p:nvSpPr>
          <p:cNvPr id="9" name="Title Placeholder 1"/>
          <p:cNvSpPr txBox="1">
            <a:spLocks/>
          </p:cNvSpPr>
          <p:nvPr userDrawn="1"/>
        </p:nvSpPr>
        <p:spPr>
          <a:xfrm>
            <a:off x="1208598" y="365126"/>
            <a:ext cx="663138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endParaRPr lang="en-US" dirty="0"/>
          </a:p>
        </p:txBody>
      </p:sp>
    </p:spTree>
    <p:extLst>
      <p:ext uri="{BB962C8B-B14F-4D97-AF65-F5344CB8AC3E}">
        <p14:creationId xmlns:p14="http://schemas.microsoft.com/office/powerpoint/2010/main" val="17209708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1473044"/>
            <a:ext cx="9144000" cy="45719"/>
          </a:xfrm>
          <a:prstGeom prst="rect">
            <a:avLst/>
          </a:prstGeom>
          <a:gradFill flip="none" rotWithShape="1">
            <a:gsLst>
              <a:gs pos="0">
                <a:schemeClr val="accent1">
                  <a:shade val="30000"/>
                  <a:satMod val="115000"/>
                </a:schemeClr>
              </a:gs>
              <a:gs pos="50000">
                <a:schemeClr val="accent1">
                  <a:shade val="67500"/>
                  <a:satMod val="115000"/>
                </a:schemeClr>
              </a:gs>
              <a:gs pos="100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4"/>
          </p:nvPr>
        </p:nvSpPr>
        <p:spPr>
          <a:xfrm>
            <a:off x="6947048" y="6500211"/>
            <a:ext cx="2057400" cy="365125"/>
          </a:xfrm>
          <a:prstGeom prst="rect">
            <a:avLst/>
          </a:prstGeom>
        </p:spPr>
        <p:txBody>
          <a:bodyPr anchor="ctr"/>
          <a:lstStyle>
            <a:lvl1pPr algn="r">
              <a:defRPr sz="1200" i="1">
                <a:solidFill>
                  <a:schemeClr val="bg1">
                    <a:lumMod val="95000"/>
                  </a:schemeClr>
                </a:solidFill>
              </a:defRPr>
            </a:lvl1pPr>
          </a:lstStyle>
          <a:p>
            <a:fld id="{A03EAB33-CF8E-4FA2-8F65-F19E30DE928C}" type="slidenum">
              <a:rPr lang="en-US" smtClean="0"/>
              <a:pPr/>
              <a:t>‹#›</a:t>
            </a:fld>
            <a:endParaRPr lang="en-US" dirty="0"/>
          </a:p>
        </p:txBody>
      </p:sp>
      <p:sp>
        <p:nvSpPr>
          <p:cNvPr id="15" name="Date Placeholder 3"/>
          <p:cNvSpPr>
            <a:spLocks noGrp="1"/>
          </p:cNvSpPr>
          <p:nvPr>
            <p:ph type="dt" sz="half" idx="2"/>
          </p:nvPr>
        </p:nvSpPr>
        <p:spPr>
          <a:xfrm>
            <a:off x="182076" y="6500211"/>
            <a:ext cx="2307265" cy="365125"/>
          </a:xfrm>
          <a:prstGeom prst="rect">
            <a:avLst/>
          </a:prstGeom>
        </p:spPr>
        <p:txBody>
          <a:bodyPr vert="horz" lIns="91440" tIns="45720" rIns="91440" bIns="45720" rtlCol="0" anchor="ctr"/>
          <a:lstStyle>
            <a:lvl1pPr algn="l">
              <a:defRPr sz="1200" i="1">
                <a:solidFill>
                  <a:schemeClr val="bg1">
                    <a:lumMod val="95000"/>
                  </a:schemeClr>
                </a:solidFill>
              </a:defRPr>
            </a:lvl1pPr>
          </a:lstStyle>
          <a:p>
            <a:r>
              <a:rPr lang="en-US"/>
              <a:t>17 September 2019</a:t>
            </a:r>
            <a:endParaRPr lang="en-US" dirty="0"/>
          </a:p>
        </p:txBody>
      </p:sp>
      <p:sp>
        <p:nvSpPr>
          <p:cNvPr id="9" name="Title Placeholder 1"/>
          <p:cNvSpPr txBox="1">
            <a:spLocks/>
          </p:cNvSpPr>
          <p:nvPr userDrawn="1"/>
        </p:nvSpPr>
        <p:spPr>
          <a:xfrm>
            <a:off x="1208598" y="365126"/>
            <a:ext cx="663138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endParaRPr lang="en-US" dirty="0"/>
          </a:p>
        </p:txBody>
      </p:sp>
    </p:spTree>
    <p:extLst>
      <p:ext uri="{BB962C8B-B14F-4D97-AF65-F5344CB8AC3E}">
        <p14:creationId xmlns:p14="http://schemas.microsoft.com/office/powerpoint/2010/main" val="29590994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1473044"/>
            <a:ext cx="9144000" cy="45719"/>
          </a:xfrm>
          <a:prstGeom prst="rect">
            <a:avLst/>
          </a:prstGeom>
          <a:gradFill flip="none" rotWithShape="1">
            <a:gsLst>
              <a:gs pos="0">
                <a:schemeClr val="accent1">
                  <a:shade val="30000"/>
                  <a:satMod val="115000"/>
                </a:schemeClr>
              </a:gs>
              <a:gs pos="50000">
                <a:schemeClr val="accent1">
                  <a:shade val="67500"/>
                  <a:satMod val="115000"/>
                </a:schemeClr>
              </a:gs>
              <a:gs pos="100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5"/>
          <p:cNvSpPr>
            <a:spLocks noGrp="1"/>
          </p:cNvSpPr>
          <p:nvPr>
            <p:ph type="sldNum" sz="quarter" idx="4"/>
          </p:nvPr>
        </p:nvSpPr>
        <p:spPr>
          <a:xfrm>
            <a:off x="6947048" y="6500211"/>
            <a:ext cx="2057400" cy="365125"/>
          </a:xfrm>
          <a:prstGeom prst="rect">
            <a:avLst/>
          </a:prstGeom>
        </p:spPr>
        <p:txBody>
          <a:bodyPr anchor="ctr"/>
          <a:lstStyle>
            <a:lvl1pPr algn="r">
              <a:defRPr sz="1200" i="1">
                <a:solidFill>
                  <a:schemeClr val="bg1">
                    <a:lumMod val="95000"/>
                  </a:schemeClr>
                </a:solidFill>
              </a:defRPr>
            </a:lvl1pPr>
          </a:lstStyle>
          <a:p>
            <a:fld id="{A03EAB33-CF8E-4FA2-8F65-F19E30DE928C}" type="slidenum">
              <a:rPr lang="en-US" smtClean="0"/>
              <a:pPr/>
              <a:t>‹#›</a:t>
            </a:fld>
            <a:endParaRPr lang="en-US" dirty="0"/>
          </a:p>
        </p:txBody>
      </p:sp>
      <p:sp>
        <p:nvSpPr>
          <p:cNvPr id="15" name="Date Placeholder 3"/>
          <p:cNvSpPr>
            <a:spLocks noGrp="1"/>
          </p:cNvSpPr>
          <p:nvPr>
            <p:ph type="dt" sz="half" idx="2"/>
          </p:nvPr>
        </p:nvSpPr>
        <p:spPr>
          <a:xfrm>
            <a:off x="182076" y="6500211"/>
            <a:ext cx="2307265" cy="365125"/>
          </a:xfrm>
          <a:prstGeom prst="rect">
            <a:avLst/>
          </a:prstGeom>
        </p:spPr>
        <p:txBody>
          <a:bodyPr vert="horz" lIns="91440" tIns="45720" rIns="91440" bIns="45720" rtlCol="0" anchor="ctr"/>
          <a:lstStyle>
            <a:lvl1pPr algn="l">
              <a:defRPr sz="1200" i="1">
                <a:solidFill>
                  <a:schemeClr val="bg1">
                    <a:lumMod val="95000"/>
                  </a:schemeClr>
                </a:solidFill>
              </a:defRPr>
            </a:lvl1pPr>
          </a:lstStyle>
          <a:p>
            <a:r>
              <a:rPr lang="en-US"/>
              <a:t>17 September 2019</a:t>
            </a:r>
            <a:endParaRPr lang="en-US" dirty="0"/>
          </a:p>
        </p:txBody>
      </p:sp>
      <p:sp>
        <p:nvSpPr>
          <p:cNvPr id="9" name="Title Placeholder 1"/>
          <p:cNvSpPr txBox="1">
            <a:spLocks/>
          </p:cNvSpPr>
          <p:nvPr userDrawn="1"/>
        </p:nvSpPr>
        <p:spPr>
          <a:xfrm>
            <a:off x="1208598" y="365126"/>
            <a:ext cx="663138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endParaRPr lang="en-US" dirty="0"/>
          </a:p>
        </p:txBody>
      </p:sp>
    </p:spTree>
    <p:extLst>
      <p:ext uri="{BB962C8B-B14F-4D97-AF65-F5344CB8AC3E}">
        <p14:creationId xmlns:p14="http://schemas.microsoft.com/office/powerpoint/2010/main" val="85820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943ED7-F884-4E01-B5DA-BEE6A3BC0C7D}" type="datetime1">
              <a:rPr lang="en-US" smtClean="0"/>
              <a:pPr>
                <a:defRPr/>
              </a:pPr>
              <a:t>9/16/2019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FA64CC-D7CF-415F-A13C-77BF53C9815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0772E5F-F590-434F-B6EB-F30A388C6534}" type="datetime1">
              <a:rPr lang="en-US" smtClean="0"/>
              <a:pPr>
                <a:defRPr/>
              </a:pPr>
              <a:t>9/16/2019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B995539-7CAA-4F53-92E6-D313C94BFCE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7EDDE81-F1A0-4CFD-B177-7D5D76E85D01}" type="datetime1">
              <a:rPr lang="en-US" smtClean="0"/>
              <a:pPr>
                <a:defRPr/>
              </a:pPr>
              <a:t>9/16/2019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BA5C06E-9453-4693-8CD9-12FBE86540C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EFA5F9-D933-4649-A35C-800E10F2A4E5}" type="datetime1">
              <a:rPr lang="en-US" smtClean="0"/>
              <a:pPr>
                <a:defRPr/>
              </a:pPr>
              <a:t>9/16/2019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85FEE65-1B5B-4EB6-A7B9-758D2B6404C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2E47562-8064-4F3B-852A-AA18FD91B20F}" type="datetime1">
              <a:rPr lang="en-US" smtClean="0"/>
              <a:pPr>
                <a:defRPr/>
              </a:pPr>
              <a:t>9/16/2019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3CD1B2-850E-4524-8518-E1152C32C9C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D1DC5DD-70D4-4FFA-AD1B-5D9E3AE945AC}" type="datetime1">
              <a:rPr lang="en-US" smtClean="0"/>
              <a:pPr>
                <a:defRPr/>
              </a:pPr>
              <a:t>9/16/2019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2392DB-CB3E-4440-A8B4-B01B414523A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image" Target="../media/image2.pn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scan ppt plain.jpg"/>
          <p:cNvPicPr>
            <a:picLocks noChangeAspect="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buFontTx/>
              <a:buNone/>
              <a:defRPr sz="1200" b="0">
                <a:solidFill>
                  <a:srgbClr val="898989"/>
                </a:solidFill>
                <a:latin typeface="+mn-lt"/>
              </a:defRPr>
            </a:lvl1pPr>
          </a:lstStyle>
          <a:p>
            <a:pPr>
              <a:defRPr/>
            </a:pPr>
            <a:fld id="{065ECCCE-E2D9-422B-8F98-6CED1C113408}" type="datetime1">
              <a:rPr lang="en-US" smtClean="0"/>
              <a:pPr>
                <a:defRPr/>
              </a:pPr>
              <a:t>9/16/2019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buFontTx/>
              <a:buNone/>
              <a:defRPr sz="1200" b="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7035800" y="65087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buFontTx/>
              <a:buNone/>
              <a:defRPr sz="1200" b="0">
                <a:solidFill>
                  <a:srgbClr val="898989"/>
                </a:solidFill>
                <a:latin typeface="+mn-lt"/>
              </a:defRPr>
            </a:lvl1pPr>
          </a:lstStyle>
          <a:p>
            <a:pPr>
              <a:defRPr/>
            </a:pPr>
            <a:fld id="{C175FBB8-1ED5-477F-BFAE-DB830182F7A8}" type="slidenum">
              <a:rPr lang="en-US"/>
              <a:pPr>
                <a:defRPr/>
              </a:pPr>
              <a:t>‹#›</a:t>
            </a:fld>
            <a:endParaRPr lang="en-US"/>
          </a:p>
        </p:txBody>
      </p:sp>
      <p:pic>
        <p:nvPicPr>
          <p:cNvPr id="9" name="Picture 4" descr="IOAG logo.gif"/>
          <p:cNvPicPr>
            <a:picLocks noChangeAspect="1"/>
          </p:cNvPicPr>
          <p:nvPr userDrawn="1"/>
        </p:nvPicPr>
        <p:blipFill>
          <a:blip r:embed="rId14" cstate="print"/>
          <a:srcRect/>
          <a:stretch>
            <a:fillRect/>
          </a:stretch>
        </p:blipFill>
        <p:spPr bwMode="auto">
          <a:xfrm>
            <a:off x="152400" y="0"/>
            <a:ext cx="1333500" cy="1219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dt="0"/>
  <p:txStyles>
    <p:titleStyle>
      <a:lvl1pPr algn="ctr" defTabSz="457200" rtl="0" eaLnBrk="0" fontAlgn="base" hangingPunct="0">
        <a:spcBef>
          <a:spcPct val="0"/>
        </a:spcBef>
        <a:spcAft>
          <a:spcPct val="0"/>
        </a:spcAft>
        <a:defRPr sz="3600">
          <a:solidFill>
            <a:schemeClr val="bg1"/>
          </a:solidFill>
          <a:latin typeface="+mj-lt"/>
          <a:ea typeface="+mj-ea"/>
          <a:cs typeface="+mj-cs"/>
        </a:defRPr>
      </a:lvl1pPr>
      <a:lvl2pPr algn="ctr" defTabSz="457200" rtl="0" eaLnBrk="0" fontAlgn="base" hangingPunct="0">
        <a:spcBef>
          <a:spcPct val="0"/>
        </a:spcBef>
        <a:spcAft>
          <a:spcPct val="0"/>
        </a:spcAft>
        <a:defRPr sz="3600">
          <a:solidFill>
            <a:schemeClr val="bg1"/>
          </a:solidFill>
          <a:latin typeface="Calibri" pitchFamily="34" charset="0"/>
        </a:defRPr>
      </a:lvl2pPr>
      <a:lvl3pPr algn="ctr" defTabSz="457200" rtl="0" eaLnBrk="0" fontAlgn="base" hangingPunct="0">
        <a:spcBef>
          <a:spcPct val="0"/>
        </a:spcBef>
        <a:spcAft>
          <a:spcPct val="0"/>
        </a:spcAft>
        <a:defRPr sz="3600">
          <a:solidFill>
            <a:schemeClr val="bg1"/>
          </a:solidFill>
          <a:latin typeface="Calibri" pitchFamily="34" charset="0"/>
        </a:defRPr>
      </a:lvl3pPr>
      <a:lvl4pPr algn="ctr" defTabSz="457200" rtl="0" eaLnBrk="0" fontAlgn="base" hangingPunct="0">
        <a:spcBef>
          <a:spcPct val="0"/>
        </a:spcBef>
        <a:spcAft>
          <a:spcPct val="0"/>
        </a:spcAft>
        <a:defRPr sz="3600">
          <a:solidFill>
            <a:schemeClr val="bg1"/>
          </a:solidFill>
          <a:latin typeface="Calibri" pitchFamily="34" charset="0"/>
        </a:defRPr>
      </a:lvl4pPr>
      <a:lvl5pPr algn="ctr" defTabSz="457200" rtl="0" eaLnBrk="0" fontAlgn="base" hangingPunct="0">
        <a:spcBef>
          <a:spcPct val="0"/>
        </a:spcBef>
        <a:spcAft>
          <a:spcPct val="0"/>
        </a:spcAft>
        <a:defRPr sz="3600">
          <a:solidFill>
            <a:schemeClr val="bg1"/>
          </a:solidFill>
          <a:latin typeface="Calibri" pitchFamily="34" charset="0"/>
        </a:defRPr>
      </a:lvl5pPr>
      <a:lvl6pPr marL="457200" algn="ctr" defTabSz="457200" rtl="0" eaLnBrk="0" fontAlgn="base" hangingPunct="0">
        <a:spcBef>
          <a:spcPct val="0"/>
        </a:spcBef>
        <a:spcAft>
          <a:spcPct val="0"/>
        </a:spcAft>
        <a:defRPr sz="3600">
          <a:solidFill>
            <a:schemeClr val="bg1"/>
          </a:solidFill>
          <a:latin typeface="Calibri" pitchFamily="34" charset="0"/>
        </a:defRPr>
      </a:lvl6pPr>
      <a:lvl7pPr marL="914400" algn="ctr" defTabSz="457200" rtl="0" eaLnBrk="0" fontAlgn="base" hangingPunct="0">
        <a:spcBef>
          <a:spcPct val="0"/>
        </a:spcBef>
        <a:spcAft>
          <a:spcPct val="0"/>
        </a:spcAft>
        <a:defRPr sz="3600">
          <a:solidFill>
            <a:schemeClr val="bg1"/>
          </a:solidFill>
          <a:latin typeface="Calibri" pitchFamily="34" charset="0"/>
        </a:defRPr>
      </a:lvl7pPr>
      <a:lvl8pPr marL="1371600" algn="ctr" defTabSz="457200" rtl="0" eaLnBrk="0" fontAlgn="base" hangingPunct="0">
        <a:spcBef>
          <a:spcPct val="0"/>
        </a:spcBef>
        <a:spcAft>
          <a:spcPct val="0"/>
        </a:spcAft>
        <a:defRPr sz="3600">
          <a:solidFill>
            <a:schemeClr val="bg1"/>
          </a:solidFill>
          <a:latin typeface="Calibri" pitchFamily="34" charset="0"/>
        </a:defRPr>
      </a:lvl8pPr>
      <a:lvl9pPr marL="1828800" algn="ctr" defTabSz="457200" rtl="0" eaLnBrk="0" fontAlgn="base" hangingPunct="0">
        <a:spcBef>
          <a:spcPct val="0"/>
        </a:spcBef>
        <a:spcAft>
          <a:spcPct val="0"/>
        </a:spcAft>
        <a:defRPr sz="3600">
          <a:solidFill>
            <a:schemeClr val="bg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defTabSz="457200"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defTabSz="457200"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defTabSz="457200"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defTabSz="457200" rtl="0" eaLnBrk="0" fontAlgn="base" hangingPunct="0">
        <a:spcBef>
          <a:spcPct val="20000"/>
        </a:spcBef>
        <a:spcAft>
          <a:spcPct val="0"/>
        </a:spcAft>
        <a:buFont typeface="Arial" pitchFamily="34" charset="0"/>
        <a:buChar char="»"/>
        <a:defRPr sz="2000">
          <a:solidFill>
            <a:schemeClr val="tx1"/>
          </a:solidFill>
          <a:latin typeface="+mn-lt"/>
        </a:defRPr>
      </a:lvl6pPr>
      <a:lvl7pPr marL="2971800" indent="-228600" algn="l" defTabSz="457200" rtl="0" eaLnBrk="0" fontAlgn="base" hangingPunct="0">
        <a:spcBef>
          <a:spcPct val="20000"/>
        </a:spcBef>
        <a:spcAft>
          <a:spcPct val="0"/>
        </a:spcAft>
        <a:buFont typeface="Arial" pitchFamily="34" charset="0"/>
        <a:buChar char="»"/>
        <a:defRPr sz="2000">
          <a:solidFill>
            <a:schemeClr val="tx1"/>
          </a:solidFill>
          <a:latin typeface="+mn-lt"/>
        </a:defRPr>
      </a:lvl7pPr>
      <a:lvl8pPr marL="3429000" indent="-228600" algn="l" defTabSz="457200" rtl="0" eaLnBrk="0" fontAlgn="base" hangingPunct="0">
        <a:spcBef>
          <a:spcPct val="20000"/>
        </a:spcBef>
        <a:spcAft>
          <a:spcPct val="0"/>
        </a:spcAft>
        <a:buFont typeface="Arial" pitchFamily="34" charset="0"/>
        <a:buChar char="»"/>
        <a:defRPr sz="2000">
          <a:solidFill>
            <a:schemeClr val="tx1"/>
          </a:solidFill>
          <a:latin typeface="+mn-lt"/>
        </a:defRPr>
      </a:lvl8pPr>
      <a:lvl9pPr marL="3886200" indent="-228600" algn="l" defTabSz="457200" rtl="0" eaLnBrk="0" fontAlgn="base" hangingPunct="0">
        <a:spcBef>
          <a:spcPct val="20000"/>
        </a:spcBef>
        <a:spcAft>
          <a:spcPct val="0"/>
        </a:spcAft>
        <a:buFont typeface="Arial"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fld id="{1CDA2093-0EA4-4317-ACF4-4F7935EFC302}" type="datetime1">
              <a:rPr lang="en-US" smtClean="0"/>
              <a:pPr>
                <a:defRPr/>
              </a:pPr>
              <a:t>9/16/2019</a:t>
            </a:fld>
            <a:endParaRPr lang="en-US"/>
          </a:p>
        </p:txBody>
      </p:sp>
      <p:sp>
        <p:nvSpPr>
          <p:cNvPr id="757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757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303D9327-623E-4DE0-8045-729CC60A980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65ECCCE-E2D9-422B-8F98-6CED1C113408}" type="datetime1">
              <a:rPr lang="en-US" smtClean="0"/>
              <a:pPr>
                <a:defRPr/>
              </a:pPr>
              <a:t>9/16/2019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175FBB8-1ED5-477F-BFAE-DB830182F7A8}" type="slidenum">
              <a:rPr lang="en-US" smtClean="0"/>
              <a:pPr>
                <a:defRPr/>
              </a:pPr>
              <a:t>‹#›</a:t>
            </a:fld>
            <a:endParaRPr lang="en-US"/>
          </a:p>
        </p:txBody>
      </p:sp>
      <p:pic>
        <p:nvPicPr>
          <p:cNvPr id="7" name="Picture 4" descr="IOAG logo.gif"/>
          <p:cNvPicPr>
            <a:picLocks noChangeAspect="1"/>
          </p:cNvPicPr>
          <p:nvPr userDrawn="1"/>
        </p:nvPicPr>
        <p:blipFill>
          <a:blip r:embed="rId19" cstate="print"/>
          <a:srcRect/>
          <a:stretch>
            <a:fillRect/>
          </a:stretch>
        </p:blipFill>
        <p:spPr bwMode="auto">
          <a:xfrm>
            <a:off x="152400" y="0"/>
            <a:ext cx="1333500" cy="1219200"/>
          </a:xfrm>
          <a:prstGeom prst="rect">
            <a:avLst/>
          </a:prstGeom>
          <a:noFill/>
          <a:ln w="9525">
            <a:noFill/>
            <a:miter lim="800000"/>
            <a:headEnd/>
            <a:tailEnd/>
          </a:ln>
        </p:spPr>
      </p:pic>
    </p:spTree>
    <p:extLst>
      <p:ext uri="{BB962C8B-B14F-4D97-AF65-F5344CB8AC3E}">
        <p14:creationId xmlns:p14="http://schemas.microsoft.com/office/powerpoint/2010/main" val="25262294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hyperlink" Target="https://www.ioag.org/About/IOP.aspx" TargetMode="Externa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g"/><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image" Target="../media/image9.jpg"/><Relationship Id="rId11" Type="http://schemas.openxmlformats.org/officeDocument/2006/relationships/image" Target="../media/image14.jpg"/><Relationship Id="rId5" Type="http://schemas.openxmlformats.org/officeDocument/2006/relationships/image" Target="../media/image8.png"/><Relationship Id="rId10" Type="http://schemas.openxmlformats.org/officeDocument/2006/relationships/image" Target="../media/image13.jpeg"/><Relationship Id="rId4" Type="http://schemas.openxmlformats.org/officeDocument/2006/relationships/image" Target="../media/image7.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5"/>
          <p:cNvSpPr>
            <a:spLocks/>
          </p:cNvSpPr>
          <p:nvPr/>
        </p:nvSpPr>
        <p:spPr bwMode="auto">
          <a:xfrm>
            <a:off x="228600" y="1524000"/>
            <a:ext cx="8610600" cy="3048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fr-FR" sz="2800" dirty="0">
              <a:solidFill>
                <a:schemeClr val="bg1"/>
              </a:solidFill>
              <a:latin typeface="Calibri" pitchFamily="34" charset="0"/>
            </a:endParaRPr>
          </a:p>
          <a:p>
            <a:pPr algn="ctr" eaLnBrk="0" hangingPunct="0"/>
            <a:endParaRPr lang="en-US" sz="2800" dirty="0">
              <a:solidFill>
                <a:schemeClr val="bg1"/>
              </a:solidFill>
              <a:latin typeface="Calibri" pitchFamily="34" charset="0"/>
            </a:endParaRPr>
          </a:p>
          <a:p>
            <a:pPr algn="ctr">
              <a:buNone/>
            </a:pPr>
            <a:r>
              <a:rPr lang="en-US" sz="2800" dirty="0">
                <a:solidFill>
                  <a:schemeClr val="bg1"/>
                </a:solidFill>
                <a:latin typeface="Calibri" pitchFamily="34" charset="0"/>
              </a:rPr>
              <a:t>Interagency Operations Advisory Group</a:t>
            </a:r>
            <a:br>
              <a:rPr lang="en-US" sz="2800" dirty="0">
                <a:solidFill>
                  <a:schemeClr val="bg1"/>
                </a:solidFill>
                <a:latin typeface="Calibri" pitchFamily="34" charset="0"/>
              </a:rPr>
            </a:br>
            <a:r>
              <a:rPr lang="en-GB" sz="2800" dirty="0"/>
              <a:t>Industry Exchange Workshop</a:t>
            </a:r>
          </a:p>
          <a:p>
            <a:pPr algn="ctr">
              <a:buNone/>
            </a:pPr>
            <a:r>
              <a:rPr lang="en-US" sz="2800" dirty="0">
                <a:solidFill>
                  <a:schemeClr val="bg1"/>
                </a:solidFill>
                <a:latin typeface="Calibri" pitchFamily="34" charset="0"/>
              </a:rPr>
              <a:t> </a:t>
            </a:r>
            <a:br>
              <a:rPr lang="en-US" sz="2800" dirty="0">
                <a:solidFill>
                  <a:schemeClr val="bg1"/>
                </a:solidFill>
                <a:latin typeface="Calibri" pitchFamily="34" charset="0"/>
              </a:rPr>
            </a:br>
            <a:r>
              <a:rPr lang="en-US" sz="2000" dirty="0">
                <a:solidFill>
                  <a:schemeClr val="bg1"/>
                </a:solidFill>
                <a:latin typeface="Calibri" pitchFamily="34" charset="0"/>
              </a:rPr>
              <a:t>Presented by : IOAG Chair </a:t>
            </a:r>
            <a:r>
              <a:rPr lang="en-US" sz="1600" dirty="0">
                <a:solidFill>
                  <a:schemeClr val="bg1"/>
                </a:solidFill>
                <a:latin typeface="Calibri" pitchFamily="34" charset="0"/>
              </a:rPr>
              <a:t>(Michael Schmidt, ESA)</a:t>
            </a:r>
          </a:p>
          <a:p>
            <a:pPr algn="ctr" eaLnBrk="0" hangingPunct="0">
              <a:buNone/>
            </a:pPr>
            <a:r>
              <a:rPr lang="en-US" sz="2000" dirty="0">
                <a:latin typeface="Calibri" pitchFamily="34" charset="0"/>
              </a:rPr>
              <a:t>on behalf of the IOAG</a:t>
            </a:r>
            <a:endParaRPr lang="en-US" sz="2000" dirty="0">
              <a:solidFill>
                <a:schemeClr val="bg1"/>
              </a:solidFill>
              <a:latin typeface="Calibri" pitchFamily="34" charset="0"/>
            </a:endParaRPr>
          </a:p>
          <a:p>
            <a:pPr algn="ctr" eaLnBrk="0" hangingPunct="0"/>
            <a:endParaRPr lang="fr-FR" sz="2000" dirty="0">
              <a:solidFill>
                <a:schemeClr val="bg1"/>
              </a:solidFill>
              <a:latin typeface="Calibri" pitchFamily="34" charset="0"/>
            </a:endParaRPr>
          </a:p>
          <a:p>
            <a:pPr algn="ctr" eaLnBrk="0" hangingPunct="0"/>
            <a:endParaRPr lang="en-US" sz="2000" dirty="0">
              <a:solidFill>
                <a:schemeClr val="bg1"/>
              </a:solidFill>
              <a:latin typeface="Calibri" pitchFamily="34" charset="0"/>
            </a:endParaRPr>
          </a:p>
        </p:txBody>
      </p:sp>
      <p:pic>
        <p:nvPicPr>
          <p:cNvPr id="2" name="Picture 1"/>
          <p:cNvPicPr>
            <a:picLocks noChangeAspect="1"/>
          </p:cNvPicPr>
          <p:nvPr/>
        </p:nvPicPr>
        <p:blipFill rotWithShape="1">
          <a:blip r:embed="rId2"/>
          <a:srcRect l="17021"/>
          <a:stretch/>
        </p:blipFill>
        <p:spPr>
          <a:xfrm>
            <a:off x="1943101" y="4876800"/>
            <a:ext cx="5200650" cy="923925"/>
          </a:xfrm>
          <a:prstGeom prst="rect">
            <a:avLst/>
          </a:prstGeom>
        </p:spPr>
      </p:pic>
      <p:pic>
        <p:nvPicPr>
          <p:cNvPr id="3" name="Picture 2"/>
          <p:cNvPicPr>
            <a:picLocks noChangeAspect="1"/>
          </p:cNvPicPr>
          <p:nvPr/>
        </p:nvPicPr>
        <p:blipFill rotWithShape="1">
          <a:blip r:embed="rId3"/>
          <a:srcRect r="31601"/>
          <a:stretch/>
        </p:blipFill>
        <p:spPr>
          <a:xfrm>
            <a:off x="2514600" y="5827619"/>
            <a:ext cx="2990363" cy="857250"/>
          </a:xfrm>
          <a:prstGeom prst="rect">
            <a:avLst/>
          </a:prstGeom>
        </p:spPr>
      </p:pic>
      <p:pic>
        <p:nvPicPr>
          <p:cNvPr id="6" name="Picture 5">
            <a:extLst>
              <a:ext uri="{FF2B5EF4-FFF2-40B4-BE49-F238E27FC236}">
                <a16:creationId xmlns:a16="http://schemas.microsoft.com/office/drawing/2014/main" id="{3BE7B334-125F-4198-83B1-420B11756A7C}"/>
              </a:ext>
            </a:extLst>
          </p:cNvPr>
          <p:cNvPicPr>
            <a:picLocks noChangeAspect="1"/>
          </p:cNvPicPr>
          <p:nvPr/>
        </p:nvPicPr>
        <p:blipFill rotWithShape="1">
          <a:blip r:embed="rId3"/>
          <a:srcRect l="69717" r="16340"/>
          <a:stretch/>
        </p:blipFill>
        <p:spPr>
          <a:xfrm>
            <a:off x="6972301" y="4905375"/>
            <a:ext cx="609601" cy="857250"/>
          </a:xfrm>
          <a:prstGeom prst="rect">
            <a:avLst/>
          </a:prstGeom>
        </p:spPr>
      </p:pic>
      <p:pic>
        <p:nvPicPr>
          <p:cNvPr id="7" name="Picture 6">
            <a:extLst>
              <a:ext uri="{FF2B5EF4-FFF2-40B4-BE49-F238E27FC236}">
                <a16:creationId xmlns:a16="http://schemas.microsoft.com/office/drawing/2014/main" id="{07D2936B-F036-4B6B-A96B-102AFF0F96EF}"/>
              </a:ext>
            </a:extLst>
          </p:cNvPr>
          <p:cNvPicPr>
            <a:picLocks noChangeAspect="1"/>
          </p:cNvPicPr>
          <p:nvPr/>
        </p:nvPicPr>
        <p:blipFill rotWithShape="1">
          <a:blip r:embed="rId3"/>
          <a:srcRect l="83660"/>
          <a:stretch/>
        </p:blipFill>
        <p:spPr>
          <a:xfrm>
            <a:off x="5504963" y="5836767"/>
            <a:ext cx="714375" cy="857250"/>
          </a:xfrm>
          <a:prstGeom prst="rect">
            <a:avLst/>
          </a:prstGeom>
        </p:spPr>
      </p:pic>
      <p:pic>
        <p:nvPicPr>
          <p:cNvPr id="8" name="Immagine 10">
            <a:extLst>
              <a:ext uri="{FF2B5EF4-FFF2-40B4-BE49-F238E27FC236}">
                <a16:creationId xmlns:a16="http://schemas.microsoft.com/office/drawing/2014/main" id="{972DCF12-526F-49BF-A6A4-931844395D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4913613"/>
            <a:ext cx="7239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672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Relations with International Bodies</a:t>
            </a:r>
          </a:p>
        </p:txBody>
      </p:sp>
      <p:sp>
        <p:nvSpPr>
          <p:cNvPr id="3" name="Content Placeholder 2"/>
          <p:cNvSpPr>
            <a:spLocks noGrp="1"/>
          </p:cNvSpPr>
          <p:nvPr>
            <p:ph idx="1"/>
          </p:nvPr>
        </p:nvSpPr>
        <p:spPr/>
        <p:txBody>
          <a:bodyPr>
            <a:normAutofit fontScale="62500" lnSpcReduction="20000"/>
          </a:bodyPr>
          <a:lstStyle/>
          <a:p>
            <a:pPr lvl="0"/>
            <a:r>
              <a:rPr lang="en-GB" b="1" dirty="0"/>
              <a:t>CCSDS (Consultative Committee for Space Data Systems)</a:t>
            </a:r>
            <a:endParaRPr lang="en-GB" dirty="0"/>
          </a:p>
          <a:p>
            <a:pPr marL="400050" lvl="1" indent="0">
              <a:buNone/>
            </a:pPr>
            <a:r>
              <a:rPr lang="en-GB" dirty="0"/>
              <a:t>IOAG provides guidance, operations drivers and requirements to CCSDS regarding the development of required standards.</a:t>
            </a:r>
          </a:p>
          <a:p>
            <a:pPr marL="0" indent="0">
              <a:buNone/>
            </a:pPr>
            <a:r>
              <a:rPr lang="en-GB" dirty="0"/>
              <a:t> </a:t>
            </a:r>
          </a:p>
          <a:p>
            <a:pPr lvl="0"/>
            <a:r>
              <a:rPr lang="en-GB" b="1" dirty="0"/>
              <a:t>ICG (International Committee on Global Navigation Satellite Systems)</a:t>
            </a:r>
            <a:endParaRPr lang="en-GB" dirty="0"/>
          </a:p>
          <a:p>
            <a:pPr marL="400050" lvl="1" indent="0">
              <a:buNone/>
            </a:pPr>
            <a:r>
              <a:rPr lang="en-GB" dirty="0"/>
              <a:t>Exchange of information and IOAG supports the coordination of activities.</a:t>
            </a:r>
          </a:p>
          <a:p>
            <a:pPr marL="0" indent="0">
              <a:buNone/>
            </a:pPr>
            <a:endParaRPr lang="en-GB" dirty="0"/>
          </a:p>
          <a:p>
            <a:pPr lvl="0"/>
            <a:r>
              <a:rPr lang="en-GB" b="1" dirty="0"/>
              <a:t>ISECG (</a:t>
            </a:r>
            <a:r>
              <a:rPr lang="en-US" b="1" dirty="0"/>
              <a:t>International Space Exploration Coordination Group)</a:t>
            </a:r>
            <a:endParaRPr lang="en-GB" dirty="0"/>
          </a:p>
          <a:p>
            <a:pPr marL="400050" lvl="1" indent="0">
              <a:buNone/>
            </a:pPr>
            <a:r>
              <a:rPr lang="en-GB" dirty="0"/>
              <a:t>IOAG provides guidance and support regarding the definition and implementation of the communications infrastructure.</a:t>
            </a:r>
          </a:p>
          <a:p>
            <a:pPr marL="0" indent="0">
              <a:buNone/>
            </a:pPr>
            <a:endParaRPr lang="en-GB" dirty="0"/>
          </a:p>
          <a:p>
            <a:pPr lvl="0"/>
            <a:r>
              <a:rPr lang="en-GB" dirty="0"/>
              <a:t> </a:t>
            </a:r>
            <a:r>
              <a:rPr lang="en-GB" b="1" dirty="0"/>
              <a:t>SFCG (Space Frequency Coordination Group)</a:t>
            </a:r>
            <a:endParaRPr lang="en-GB" dirty="0"/>
          </a:p>
          <a:p>
            <a:pPr marL="400050" lvl="1" indent="0">
              <a:buNone/>
            </a:pPr>
            <a:r>
              <a:rPr lang="en-GB" dirty="0"/>
              <a:t>IOAG exchanges information with the SFCG on the need for new spectrum allocations and priorities for defending existing allocations by maintaining mission </a:t>
            </a:r>
            <a:r>
              <a:rPr lang="en-GB" dirty="0" err="1"/>
              <a:t>mission</a:t>
            </a:r>
            <a:r>
              <a:rPr lang="en-GB" dirty="0"/>
              <a:t> model data.</a:t>
            </a:r>
          </a:p>
          <a:p>
            <a:pPr marL="0" indent="0">
              <a:buNone/>
            </a:pPr>
            <a:r>
              <a:rPr lang="en-GB" dirty="0"/>
              <a:t> </a:t>
            </a:r>
          </a:p>
          <a:p>
            <a:pPr marL="0" indent="0">
              <a:buNone/>
            </a:pPr>
            <a:endParaRPr lang="en-GB" dirty="0"/>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Char char="•"/>
              <a:tabLst/>
              <a:defRPr/>
            </a:pPr>
            <a:fld id="{E108E9F5-6D6F-4121-BA80-63E90EAB8D33}" type="slidenum">
              <a:rPr kumimoji="0" lang="en-US" sz="1200" b="1"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Char char="•"/>
                <a:tabLst/>
                <a:defRPr/>
              </a:pPr>
              <a:t>10</a:t>
            </a:fld>
            <a:endParaRPr kumimoji="0" lang="en-US" sz="1200" b="1"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697143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Summary of Resolutions of IOP</a:t>
            </a:r>
            <a:br>
              <a:rPr lang="en-GB" sz="2800" dirty="0"/>
            </a:br>
            <a:r>
              <a:rPr lang="en-GB" sz="2800" dirty="0"/>
              <a:t>International Bodies</a:t>
            </a:r>
          </a:p>
        </p:txBody>
      </p:sp>
      <p:sp>
        <p:nvSpPr>
          <p:cNvPr id="3" name="Content Placeholder 2"/>
          <p:cNvSpPr>
            <a:spLocks noGrp="1"/>
          </p:cNvSpPr>
          <p:nvPr>
            <p:ph idx="1"/>
          </p:nvPr>
        </p:nvSpPr>
        <p:spPr/>
        <p:txBody>
          <a:bodyPr/>
          <a:lstStyle/>
          <a:p>
            <a:r>
              <a:rPr lang="en-GB" sz="2000" dirty="0"/>
              <a:t>Cooperation with international bodies</a:t>
            </a:r>
          </a:p>
          <a:p>
            <a:pPr marL="0" indent="0">
              <a:buNone/>
            </a:pPr>
            <a:r>
              <a:rPr lang="en-GB" sz="2000" dirty="0"/>
              <a:t>	CCSDS, SFCG, ICG, ISECG</a:t>
            </a:r>
          </a:p>
          <a:p>
            <a:r>
              <a:rPr lang="en-GB" sz="2000" dirty="0"/>
              <a:t>Achievements recognised</a:t>
            </a:r>
          </a:p>
          <a:p>
            <a:r>
              <a:rPr lang="en-GB" sz="2000" dirty="0"/>
              <a:t>Role of IOAG as focal point for communication aspects endorsed</a:t>
            </a:r>
          </a:p>
          <a:p>
            <a:r>
              <a:rPr lang="en-GB" sz="2000" dirty="0"/>
              <a:t>Future cooperation between international bodies recommended</a:t>
            </a:r>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Char char="•"/>
              <a:tabLst/>
              <a:defRPr/>
            </a:pPr>
            <a:fld id="{E108E9F5-6D6F-4121-BA80-63E90EAB8D33}" type="slidenum">
              <a:rPr kumimoji="0" lang="en-US" sz="1200" b="1"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Char char="•"/>
                <a:tabLst/>
                <a:defRPr/>
              </a:pPr>
              <a:t>11</a:t>
            </a:fld>
            <a:endParaRPr kumimoji="0" lang="en-US" sz="1200" b="1"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72446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Summary of Resolutions of IOP</a:t>
            </a:r>
            <a:br>
              <a:rPr lang="en-GB" sz="2800" dirty="0"/>
            </a:br>
            <a:r>
              <a:rPr lang="en-GB" sz="2800" dirty="0"/>
              <a:t>Working Groups</a:t>
            </a:r>
          </a:p>
        </p:txBody>
      </p:sp>
      <p:sp>
        <p:nvSpPr>
          <p:cNvPr id="3" name="Content Placeholder 2"/>
          <p:cNvSpPr>
            <a:spLocks noGrp="1"/>
          </p:cNvSpPr>
          <p:nvPr>
            <p:ph idx="1"/>
          </p:nvPr>
        </p:nvSpPr>
        <p:spPr>
          <a:xfrm>
            <a:off x="457200" y="1600200"/>
            <a:ext cx="8229600" cy="4953000"/>
          </a:xfrm>
        </p:spPr>
        <p:txBody>
          <a:bodyPr>
            <a:normAutofit fontScale="92500"/>
          </a:bodyPr>
          <a:lstStyle/>
          <a:p>
            <a:r>
              <a:rPr lang="en-GB" sz="2000" b="1" dirty="0"/>
              <a:t>Spacecraft Emergency Cross Support Working Group (SECSWG)</a:t>
            </a:r>
          </a:p>
          <a:p>
            <a:pPr marL="0" indent="0">
              <a:buNone/>
            </a:pPr>
            <a:r>
              <a:rPr lang="en-GB" sz="2000" dirty="0">
                <a:sym typeface="Wingdings" panose="05000000000000000000" pitchFamily="2" charset="2"/>
              </a:rPr>
              <a:t> Achievements recognised, implementation of emergency cross-support encouraged</a:t>
            </a:r>
            <a:endParaRPr lang="en-GB" sz="2000" dirty="0"/>
          </a:p>
          <a:p>
            <a:r>
              <a:rPr lang="en-US" sz="2000" b="1" dirty="0"/>
              <a:t>Low Earth Orbit 26 GHz Study Group (LEO26SG)</a:t>
            </a:r>
          </a:p>
          <a:p>
            <a:pPr marL="0" indent="0">
              <a:buNone/>
            </a:pPr>
            <a:r>
              <a:rPr lang="en-US" sz="2000" dirty="0">
                <a:sym typeface="Wingdings" panose="05000000000000000000" pitchFamily="2" charset="2"/>
              </a:rPr>
              <a:t> Efficient use of 26 GHz band encouraged</a:t>
            </a:r>
            <a:endParaRPr lang="en-US" sz="2000" dirty="0"/>
          </a:p>
          <a:p>
            <a:r>
              <a:rPr lang="en-US" sz="2000" b="1" dirty="0"/>
              <a:t>Optical Links Study Group (OLSG)</a:t>
            </a:r>
          </a:p>
          <a:p>
            <a:pPr>
              <a:buFont typeface="Wingdings" panose="05000000000000000000" pitchFamily="2" charset="2"/>
              <a:buChar char="à"/>
            </a:pPr>
            <a:r>
              <a:rPr lang="en-US" sz="2000" dirty="0">
                <a:sym typeface="Wingdings" panose="05000000000000000000" pitchFamily="2" charset="2"/>
              </a:rPr>
              <a:t>Progress regarding optical communications recognized, collaboration on technology developments and demonstrations recommended</a:t>
            </a:r>
            <a:endParaRPr lang="en-US" sz="2000" dirty="0"/>
          </a:p>
          <a:p>
            <a:r>
              <a:rPr lang="en-US" sz="2000" b="1" dirty="0"/>
              <a:t>Mission Operations Systems Strategy Group (MOSSG)</a:t>
            </a:r>
          </a:p>
          <a:p>
            <a:pPr>
              <a:buFont typeface="Wingdings" panose="05000000000000000000" pitchFamily="2" charset="2"/>
              <a:buChar char="à"/>
            </a:pPr>
            <a:r>
              <a:rPr lang="en-US" sz="2000" dirty="0">
                <a:sym typeface="Wingdings" panose="05000000000000000000" pitchFamily="2" charset="2"/>
              </a:rPr>
              <a:t>Interest in in future joint missions with a high degree of interoperability, demonstrate Mission Operations Interoperability services in demo missions</a:t>
            </a:r>
            <a:endParaRPr lang="en-US" sz="2000" dirty="0"/>
          </a:p>
          <a:p>
            <a:r>
              <a:rPr lang="en-US" sz="2000" b="1" dirty="0"/>
              <a:t>Space Internetworking Study Group (SISG)</a:t>
            </a:r>
          </a:p>
          <a:p>
            <a:pPr>
              <a:buFont typeface="Wingdings" panose="05000000000000000000" pitchFamily="2" charset="2"/>
              <a:buChar char="à"/>
            </a:pPr>
            <a:r>
              <a:rPr lang="en-GB" sz="2000" dirty="0">
                <a:sym typeface="Wingdings" panose="05000000000000000000" pitchFamily="2" charset="2"/>
              </a:rPr>
              <a:t>Value of DTN recognised, </a:t>
            </a:r>
          </a:p>
          <a:p>
            <a:pPr marL="400050" lvl="1" indent="0">
              <a:buNone/>
            </a:pPr>
            <a:r>
              <a:rPr lang="en-GB" sz="1800" dirty="0"/>
              <a:t>Lunar and planetary relay spacecraft intended for cross support be equipped with DTN nodes </a:t>
            </a:r>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Char char="•"/>
              <a:tabLst/>
              <a:defRPr/>
            </a:pPr>
            <a:fld id="{E108E9F5-6D6F-4121-BA80-63E90EAB8D33}" type="slidenum">
              <a:rPr kumimoji="0" lang="en-US" sz="1200" b="1"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Char char="•"/>
                <a:tabLst/>
                <a:defRPr/>
              </a:pPr>
              <a:t>12</a:t>
            </a:fld>
            <a:endParaRPr kumimoji="0" lang="en-US" sz="1200" b="1"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289722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Scope of Interaction</a:t>
            </a:r>
          </a:p>
        </p:txBody>
      </p:sp>
      <p:sp>
        <p:nvSpPr>
          <p:cNvPr id="3" name="Content Placeholder 2"/>
          <p:cNvSpPr>
            <a:spLocks noGrp="1"/>
          </p:cNvSpPr>
          <p:nvPr>
            <p:ph idx="1"/>
          </p:nvPr>
        </p:nvSpPr>
        <p:spPr/>
        <p:txBody>
          <a:bodyPr>
            <a:normAutofit/>
          </a:bodyPr>
          <a:lstStyle/>
          <a:p>
            <a:pPr marL="0" indent="0">
              <a:buNone/>
            </a:pPr>
            <a:r>
              <a:rPr lang="en-US" sz="1800" u="sng" dirty="0"/>
              <a:t>IOAG Task</a:t>
            </a:r>
          </a:p>
          <a:p>
            <a:pPr>
              <a:buFont typeface="Wingdings" panose="05000000000000000000" pitchFamily="2" charset="2"/>
              <a:buChar char="ü"/>
            </a:pPr>
            <a:r>
              <a:rPr lang="en-US" sz="1800" dirty="0"/>
              <a:t>Define and establish a communications architecture to be used among others for the future Exploration Program composed of institutional and commercial facilities</a:t>
            </a:r>
          </a:p>
          <a:p>
            <a:pPr marL="0" indent="0">
              <a:buNone/>
            </a:pPr>
            <a:endParaRPr lang="en-US" sz="1800" dirty="0"/>
          </a:p>
          <a:p>
            <a:pPr marL="0" indent="0">
              <a:buNone/>
            </a:pPr>
            <a:r>
              <a:rPr lang="en-US" sz="1800" u="sng" dirty="0"/>
              <a:t>Aspects to be addressed:</a:t>
            </a:r>
          </a:p>
          <a:p>
            <a:pPr>
              <a:buFont typeface="Wingdings" panose="05000000000000000000" pitchFamily="2" charset="2"/>
              <a:buChar char="Ø"/>
            </a:pPr>
            <a:r>
              <a:rPr lang="en-US" sz="1800" dirty="0"/>
              <a:t>Identify scheme of interaction between IOAG and Commercial Providers / Operators</a:t>
            </a:r>
          </a:p>
          <a:p>
            <a:pPr>
              <a:buFont typeface="Wingdings" panose="05000000000000000000" pitchFamily="2" charset="2"/>
              <a:buChar char="Ø"/>
            </a:pPr>
            <a:r>
              <a:rPr lang="en-US" sz="1800" dirty="0"/>
              <a:t>Identify technical evolution in the next decade</a:t>
            </a:r>
          </a:p>
          <a:p>
            <a:pPr>
              <a:buFont typeface="Wingdings" panose="05000000000000000000" pitchFamily="2" charset="2"/>
              <a:buChar char="Ø"/>
            </a:pPr>
            <a:r>
              <a:rPr lang="en-US" sz="1800" dirty="0"/>
              <a:t>Identify options for the harmonization of the development of the facilities</a:t>
            </a:r>
          </a:p>
          <a:p>
            <a:pPr marL="685800" lvl="1">
              <a:buFont typeface="Wingdings" panose="05000000000000000000" pitchFamily="2" charset="2"/>
              <a:buChar char="à"/>
            </a:pPr>
            <a:r>
              <a:rPr lang="en-US" sz="1800" dirty="0">
                <a:sym typeface="Wingdings" panose="05000000000000000000" pitchFamily="2" charset="2"/>
              </a:rPr>
              <a:t>Keyword: Common Roadmaps</a:t>
            </a:r>
          </a:p>
          <a:p>
            <a:pPr>
              <a:buFont typeface="Wingdings" panose="05000000000000000000" pitchFamily="2" charset="2"/>
              <a:buChar char="Ø"/>
            </a:pPr>
            <a:r>
              <a:rPr lang="en-US" sz="1800" dirty="0">
                <a:sym typeface="Wingdings" panose="05000000000000000000" pitchFamily="2" charset="2"/>
              </a:rPr>
              <a:t>Identify opportunities and challenges</a:t>
            </a:r>
          </a:p>
          <a:p>
            <a:pPr>
              <a:buFont typeface="Wingdings" panose="05000000000000000000" pitchFamily="2" charset="2"/>
              <a:buChar char="Ø"/>
            </a:pPr>
            <a:endParaRPr lang="en-US" sz="1800" dirty="0">
              <a:sym typeface="Wingdings" panose="05000000000000000000" pitchFamily="2" charset="2"/>
            </a:endParaRPr>
          </a:p>
          <a:p>
            <a:pPr marL="0" indent="0">
              <a:buNone/>
            </a:pPr>
            <a:r>
              <a:rPr lang="en-US" sz="2400" dirty="0">
                <a:solidFill>
                  <a:srgbClr val="00B050"/>
                </a:solidFill>
                <a:sym typeface="Wingdings" panose="05000000000000000000" pitchFamily="2" charset="2"/>
              </a:rPr>
              <a:t> Let’s have an open exchange</a:t>
            </a:r>
            <a:endParaRPr lang="en-GB" sz="2400" dirty="0">
              <a:solidFill>
                <a:srgbClr val="00B050"/>
              </a:solidFill>
            </a:endParaRPr>
          </a:p>
        </p:txBody>
      </p:sp>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13</a:t>
            </a:fld>
            <a:endParaRPr lang="en-US"/>
          </a:p>
        </p:txBody>
      </p:sp>
    </p:spTree>
    <p:extLst>
      <p:ext uri="{BB962C8B-B14F-4D97-AF65-F5344CB8AC3E}">
        <p14:creationId xmlns:p14="http://schemas.microsoft.com/office/powerpoint/2010/main" val="2851249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 Slides</a:t>
            </a:r>
          </a:p>
        </p:txBody>
      </p:sp>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14</a:t>
            </a:fld>
            <a:endParaRPr lang="en-US"/>
          </a:p>
        </p:txBody>
      </p:sp>
    </p:spTree>
    <p:extLst>
      <p:ext uri="{BB962C8B-B14F-4D97-AF65-F5344CB8AC3E}">
        <p14:creationId xmlns:p14="http://schemas.microsoft.com/office/powerpoint/2010/main" val="157565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WGs </a:t>
            </a:r>
            <a:br>
              <a:rPr lang="en-GB" sz="2400" dirty="0"/>
            </a:br>
            <a:r>
              <a:rPr lang="en-GB" sz="2400" dirty="0"/>
              <a:t>Active WGs</a:t>
            </a:r>
            <a:br>
              <a:rPr lang="en-GB" sz="2400" dirty="0"/>
            </a:br>
            <a:endParaRPr lang="en-GB" sz="2000" dirty="0"/>
          </a:p>
        </p:txBody>
      </p:sp>
      <p:sp>
        <p:nvSpPr>
          <p:cNvPr id="3" name="Content Placeholder 2"/>
          <p:cNvSpPr>
            <a:spLocks noGrp="1"/>
          </p:cNvSpPr>
          <p:nvPr>
            <p:ph idx="1"/>
          </p:nvPr>
        </p:nvSpPr>
        <p:spPr>
          <a:xfrm>
            <a:off x="457200" y="1417638"/>
            <a:ext cx="8229600" cy="5135562"/>
          </a:xfrm>
        </p:spPr>
        <p:txBody>
          <a:bodyPr>
            <a:normAutofit/>
          </a:bodyPr>
          <a:lstStyle/>
          <a:p>
            <a:pPr marL="285750" lvl="0" indent="-285750" eaLnBrk="0" fontAlgn="base" hangingPunct="0">
              <a:spcBef>
                <a:spcPct val="0"/>
              </a:spcBef>
              <a:spcAft>
                <a:spcPct val="0"/>
              </a:spcAft>
              <a:buFont typeface="Wingdings" panose="05000000000000000000" pitchFamily="2" charset="2"/>
              <a:buChar char="Ø"/>
              <a:defRPr/>
            </a:pPr>
            <a:r>
              <a:rPr lang="en-GB" sz="2000" b="1" dirty="0">
                <a:solidFill>
                  <a:prstClr val="black"/>
                </a:solidFill>
              </a:rPr>
              <a:t>Service Catalogue Working Group (SCWG)</a:t>
            </a:r>
          </a:p>
          <a:p>
            <a:pPr marL="285750" lvl="0" indent="-285750" eaLnBrk="0" fontAlgn="base" hangingPunct="0">
              <a:spcBef>
                <a:spcPct val="0"/>
              </a:spcBef>
              <a:spcAft>
                <a:spcPct val="0"/>
              </a:spcAft>
              <a:buFontTx/>
              <a:buChar char="•"/>
              <a:defRPr/>
            </a:pPr>
            <a:r>
              <a:rPr lang="en-GB" sz="1800" dirty="0">
                <a:solidFill>
                  <a:prstClr val="black"/>
                </a:solidFill>
              </a:rPr>
              <a:t>Describe the core and extended cross-support services that can be provided by the communication assets operated by the IOAG member agencies </a:t>
            </a:r>
          </a:p>
          <a:p>
            <a:pPr marL="285750" lvl="0" indent="-285750" eaLnBrk="0" fontAlgn="base" hangingPunct="0">
              <a:spcBef>
                <a:spcPct val="0"/>
              </a:spcBef>
              <a:spcAft>
                <a:spcPct val="0"/>
              </a:spcAft>
              <a:buFontTx/>
              <a:buChar char="•"/>
              <a:defRPr/>
            </a:pPr>
            <a:r>
              <a:rPr lang="en-GB" sz="1800" dirty="0">
                <a:solidFill>
                  <a:prstClr val="black"/>
                </a:solidFill>
              </a:rPr>
              <a:t>Determine a </a:t>
            </a:r>
            <a:r>
              <a:rPr lang="en-GB" sz="1800" dirty="0" err="1">
                <a:solidFill>
                  <a:prstClr val="black"/>
                </a:solidFill>
              </a:rPr>
              <a:t>catalog</a:t>
            </a:r>
            <a:r>
              <a:rPr lang="en-GB" sz="1800" dirty="0">
                <a:solidFill>
                  <a:prstClr val="black"/>
                </a:solidFill>
              </a:rPr>
              <a:t> #1 for services available for interaction between a spacecraft control </a:t>
            </a:r>
            <a:r>
              <a:rPr lang="en-GB" sz="1800" dirty="0" err="1">
                <a:solidFill>
                  <a:prstClr val="black"/>
                </a:solidFill>
              </a:rPr>
              <a:t>center</a:t>
            </a:r>
            <a:r>
              <a:rPr lang="en-GB" sz="1800" dirty="0">
                <a:solidFill>
                  <a:prstClr val="black"/>
                </a:solidFill>
              </a:rPr>
              <a:t> and a spacecraft directly reachable via a ground tracking asset </a:t>
            </a:r>
          </a:p>
          <a:p>
            <a:pPr marL="285750" lvl="0" indent="-285750" eaLnBrk="0" fontAlgn="base" hangingPunct="0">
              <a:spcBef>
                <a:spcPct val="0"/>
              </a:spcBef>
              <a:spcAft>
                <a:spcPct val="0"/>
              </a:spcAft>
              <a:buFontTx/>
              <a:buChar char="•"/>
              <a:defRPr/>
            </a:pPr>
            <a:r>
              <a:rPr lang="en-GB" sz="1800" dirty="0">
                <a:solidFill>
                  <a:prstClr val="black"/>
                </a:solidFill>
              </a:rPr>
              <a:t>Determine a </a:t>
            </a:r>
            <a:r>
              <a:rPr lang="en-GB" sz="1800" dirty="0" err="1">
                <a:solidFill>
                  <a:prstClr val="black"/>
                </a:solidFill>
              </a:rPr>
              <a:t>catalog</a:t>
            </a:r>
            <a:r>
              <a:rPr lang="en-GB" sz="1800" dirty="0">
                <a:solidFill>
                  <a:prstClr val="black"/>
                </a:solidFill>
              </a:rPr>
              <a:t> #2 for services available for in-space relay and networked cross support scenarios </a:t>
            </a:r>
          </a:p>
          <a:p>
            <a:pPr marL="285750" lvl="0" indent="-285750" eaLnBrk="0" fontAlgn="base" hangingPunct="0">
              <a:spcBef>
                <a:spcPct val="0"/>
              </a:spcBef>
              <a:spcAft>
                <a:spcPct val="0"/>
              </a:spcAft>
              <a:buFontTx/>
              <a:buChar char="•"/>
              <a:defRPr/>
            </a:pPr>
            <a:r>
              <a:rPr lang="en-GB" sz="1800" dirty="0">
                <a:solidFill>
                  <a:prstClr val="black"/>
                </a:solidFill>
              </a:rPr>
              <a:t>Collect the infusion plans and the implementation priorities of the IOAG member agencies with respect to the services and technologies identified in the service </a:t>
            </a:r>
            <a:r>
              <a:rPr lang="en-GB" sz="1800" dirty="0" err="1">
                <a:solidFill>
                  <a:prstClr val="black"/>
                </a:solidFill>
              </a:rPr>
              <a:t>catalogs</a:t>
            </a:r>
            <a:r>
              <a:rPr lang="en-GB" sz="1800" dirty="0">
                <a:solidFill>
                  <a:prstClr val="black"/>
                </a:solidFill>
              </a:rPr>
              <a:t>.</a:t>
            </a:r>
          </a:p>
          <a:p>
            <a:pPr>
              <a:buNone/>
            </a:pPr>
            <a:endParaRPr lang="en-GB" sz="1700" dirty="0"/>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Char char="•"/>
              <a:tabLst/>
              <a:defRPr/>
            </a:pPr>
            <a:fld id="{E108E9F5-6D6F-4121-BA80-63E90EAB8D33}" type="slidenum">
              <a:rPr kumimoji="0" lang="en-US" sz="1200" b="1"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Char char="•"/>
                <a:tabLst/>
                <a:defRPr/>
              </a:pPr>
              <a:t>15</a:t>
            </a:fld>
            <a:endParaRPr kumimoji="0" lang="en-US" sz="1200" b="1"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2179813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WGs</a:t>
            </a:r>
            <a:br>
              <a:rPr lang="en-GB" sz="2400" dirty="0"/>
            </a:br>
            <a:r>
              <a:rPr lang="en-GB" sz="2400" dirty="0"/>
              <a:t>Active WGs</a:t>
            </a:r>
            <a:br>
              <a:rPr lang="en-GB" sz="2400" dirty="0"/>
            </a:br>
            <a:endParaRPr lang="en-GB" sz="2000" dirty="0"/>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Char char="•"/>
              <a:tabLst/>
              <a:defRPr/>
            </a:pPr>
            <a:fld id="{E108E9F5-6D6F-4121-BA80-63E90EAB8D33}" type="slidenum">
              <a:rPr kumimoji="0" lang="en-US" sz="1200" b="1"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Char char="•"/>
                <a:tabLst/>
                <a:defRPr/>
              </a:pPr>
              <a:t>16</a:t>
            </a:fld>
            <a:endParaRPr kumimoji="0" lang="en-US" sz="1200" b="1" i="0" u="none" strike="noStrike" kern="1200" cap="none" spc="0" normalizeH="0" baseline="0" noProof="0">
              <a:ln>
                <a:noFill/>
              </a:ln>
              <a:solidFill>
                <a:prstClr val="black">
                  <a:tint val="75000"/>
                </a:prstClr>
              </a:solidFill>
              <a:effectLst/>
              <a:uLnTx/>
              <a:uFillTx/>
              <a:latin typeface="Arial" charset="0"/>
              <a:ea typeface="+mn-ea"/>
              <a:cs typeface="+mn-cs"/>
            </a:endParaRPr>
          </a:p>
        </p:txBody>
      </p:sp>
      <p:sp>
        <p:nvSpPr>
          <p:cNvPr id="6" name="TextBox 5"/>
          <p:cNvSpPr txBox="1"/>
          <p:nvPr/>
        </p:nvSpPr>
        <p:spPr>
          <a:xfrm>
            <a:off x="304800" y="1295400"/>
            <a:ext cx="8610600" cy="433965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Spacecraft Emergency Cross Support Working Group (SECSWG)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Develop a set of Standard Operating Processes / Procedures (SOPs) for providing emergency cross support services, agreed upon by all member of the working group.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Verify the agreed upon principles through the demonstration of the emergency cross support services, following the established SOPs, for selected cases.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a:p>
            <a:pPr lvl="0">
              <a:buNone/>
              <a:defRPr/>
            </a:pPr>
            <a:r>
              <a:rPr lang="en-GB" sz="2000" dirty="0">
                <a:solidFill>
                  <a:prstClr val="black"/>
                </a:solidFill>
                <a:latin typeface="Calibri"/>
                <a:sym typeface="Wingdings" panose="05000000000000000000" pitchFamily="2" charset="2"/>
              </a:rPr>
              <a:t> </a:t>
            </a:r>
            <a:r>
              <a:rPr lang="en-GB" sz="2000" dirty="0">
                <a:solidFill>
                  <a:prstClr val="black"/>
                </a:solidFill>
                <a:latin typeface="Calibri"/>
              </a:rPr>
              <a:t>Mission Operations Systems Strategy Group (MOSSG)</a:t>
            </a:r>
          </a:p>
          <a:p>
            <a:pPr marL="285750" lvl="0" indent="-285750">
              <a:buFont typeface="Arial" panose="020B0604020202020204" pitchFamily="34" charset="0"/>
              <a:buChar char="•"/>
              <a:defRPr/>
            </a:pPr>
            <a:r>
              <a:rPr lang="en-GB" sz="1800" b="0" dirty="0">
                <a:solidFill>
                  <a:prstClr val="black"/>
                </a:solidFill>
                <a:latin typeface="Calibri"/>
              </a:rPr>
              <a:t>Foster the development and utilisation of standards to facilitate the information exchange necessary between agencies for interoperable space systems operations</a:t>
            </a:r>
          </a:p>
          <a:p>
            <a:pPr marL="285750" lvl="0" indent="-285750">
              <a:buFont typeface="Arial" panose="020B0604020202020204" pitchFamily="34" charset="0"/>
              <a:buChar char="•"/>
              <a:defRPr/>
            </a:pPr>
            <a:r>
              <a:rPr lang="en-GB" sz="1800" b="0" dirty="0">
                <a:solidFill>
                  <a:prstClr val="black"/>
                </a:solidFill>
                <a:latin typeface="Calibri"/>
              </a:rPr>
              <a:t>Develop a Service </a:t>
            </a:r>
            <a:r>
              <a:rPr lang="en-GB" sz="1800" b="0" dirty="0" err="1">
                <a:solidFill>
                  <a:prstClr val="black"/>
                </a:solidFill>
                <a:latin typeface="Calibri"/>
              </a:rPr>
              <a:t>Catalog</a:t>
            </a:r>
            <a:r>
              <a:rPr lang="en-GB" sz="1800" b="0" dirty="0">
                <a:solidFill>
                  <a:prstClr val="black"/>
                </a:solidFill>
                <a:latin typeface="Calibri"/>
              </a:rPr>
              <a:t> #3 for service-based and format-based interactions between cooperating mission operations ground systems of multiple agencies </a:t>
            </a:r>
          </a:p>
          <a:p>
            <a:pPr marL="285750" lvl="0" indent="-285750">
              <a:buFont typeface="Arial" panose="020B0604020202020204" pitchFamily="34" charset="0"/>
              <a:buChar char="•"/>
              <a:defRPr/>
            </a:pPr>
            <a:r>
              <a:rPr lang="en-GB" sz="1800" b="0" dirty="0">
                <a:solidFill>
                  <a:prstClr val="black"/>
                </a:solidFill>
                <a:latin typeface="Calibri"/>
              </a:rPr>
              <a:t>Make recommendations to the IOAG regarding strategies to promote and demonstrate the approaches identified in Service </a:t>
            </a:r>
            <a:r>
              <a:rPr lang="en-GB" sz="1800" b="0" dirty="0" err="1">
                <a:solidFill>
                  <a:prstClr val="black"/>
                </a:solidFill>
                <a:latin typeface="Calibri"/>
              </a:rPr>
              <a:t>Catalog</a:t>
            </a:r>
            <a:r>
              <a:rPr lang="en-GB" sz="1800" b="0" dirty="0">
                <a:solidFill>
                  <a:prstClr val="black"/>
                </a:solidFill>
                <a:latin typeface="Calibri"/>
              </a:rPr>
              <a:t> #3</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29237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WGs </a:t>
            </a:r>
            <a:br>
              <a:rPr lang="en-GB" sz="2400" dirty="0"/>
            </a:br>
            <a:r>
              <a:rPr lang="en-GB" sz="2400" dirty="0"/>
              <a:t>Dormant WGs</a:t>
            </a:r>
            <a:br>
              <a:rPr lang="en-GB" sz="2400" dirty="0"/>
            </a:br>
            <a:endParaRPr lang="en-GB" sz="2000" dirty="0"/>
          </a:p>
        </p:txBody>
      </p:sp>
      <p:sp>
        <p:nvSpPr>
          <p:cNvPr id="3" name="Content Placeholder 2"/>
          <p:cNvSpPr>
            <a:spLocks noGrp="1"/>
          </p:cNvSpPr>
          <p:nvPr>
            <p:ph idx="1"/>
          </p:nvPr>
        </p:nvSpPr>
        <p:spPr>
          <a:xfrm>
            <a:off x="457200" y="1417638"/>
            <a:ext cx="8229600" cy="5135562"/>
          </a:xfrm>
        </p:spPr>
        <p:txBody>
          <a:bodyPr>
            <a:normAutofit/>
          </a:bodyPr>
          <a:lstStyle/>
          <a:p>
            <a:pPr lvl="0">
              <a:buFont typeface="Wingdings" panose="05000000000000000000" pitchFamily="2" charset="2"/>
              <a:buChar char="Ø"/>
            </a:pPr>
            <a:r>
              <a:rPr lang="en-GB" sz="2000" b="1" dirty="0"/>
              <a:t>Coding &amp; Modulation WG (CMWG) </a:t>
            </a:r>
          </a:p>
          <a:p>
            <a:pPr marL="285750" lvl="0" indent="-285750"/>
            <a:r>
              <a:rPr lang="en-GB" sz="1800" dirty="0"/>
              <a:t>Provide agencies with the list of “CCSDS preferred standards” for coding and modulation</a:t>
            </a:r>
          </a:p>
          <a:p>
            <a:pPr marL="285750" lvl="0" indent="-285750"/>
            <a:r>
              <a:rPr lang="en-GB" sz="1800" dirty="0"/>
              <a:t>Allow agencies to reduce implementation costs for cross support by concentrating on a subset of higher-performing standards </a:t>
            </a:r>
          </a:p>
          <a:p>
            <a:pPr marL="285750" lvl="0" indent="-285750"/>
            <a:r>
              <a:rPr lang="en-GB" sz="1800" dirty="0"/>
              <a:t>Provide guidance to new missions in choosing among the existing CCSDS standards those with higher support by international community</a:t>
            </a:r>
          </a:p>
          <a:p>
            <a:pPr>
              <a:buNone/>
            </a:pPr>
            <a:endParaRPr lang="en-GB" sz="1700" dirty="0"/>
          </a:p>
          <a:p>
            <a:pPr>
              <a:buNone/>
            </a:pPr>
            <a:endParaRPr lang="en-GB" sz="1700" dirty="0"/>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Char char="•"/>
              <a:tabLst/>
              <a:defRPr/>
            </a:pPr>
            <a:fld id="{E108E9F5-6D6F-4121-BA80-63E90EAB8D33}" type="slidenum">
              <a:rPr kumimoji="0" lang="en-US" sz="1200" b="1"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Char char="•"/>
                <a:tabLst/>
                <a:defRPr/>
              </a:pPr>
              <a:t>17</a:t>
            </a:fld>
            <a:endParaRPr kumimoji="0" lang="en-US" sz="1200" b="1"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2419286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WGs </a:t>
            </a:r>
            <a:br>
              <a:rPr lang="en-GB" sz="2400" dirty="0"/>
            </a:br>
            <a:r>
              <a:rPr lang="en-GB" sz="2400" dirty="0"/>
              <a:t>Dormant WGs</a:t>
            </a:r>
            <a:br>
              <a:rPr lang="en-GB" sz="2400" dirty="0"/>
            </a:br>
            <a:endParaRPr lang="en-GB" sz="2000" dirty="0"/>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Char char="•"/>
              <a:tabLst/>
              <a:defRPr/>
            </a:pPr>
            <a:fld id="{E108E9F5-6D6F-4121-BA80-63E90EAB8D33}" type="slidenum">
              <a:rPr kumimoji="0" lang="en-US" sz="1200" b="1"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Char char="•"/>
                <a:tabLst/>
                <a:defRPr/>
              </a:pPr>
              <a:t>18</a:t>
            </a:fld>
            <a:endParaRPr kumimoji="0" lang="en-US" sz="1200" b="1" i="0" u="none" strike="noStrike" kern="1200" cap="none" spc="0" normalizeH="0" baseline="0" noProof="0">
              <a:ln>
                <a:noFill/>
              </a:ln>
              <a:solidFill>
                <a:prstClr val="black">
                  <a:tint val="75000"/>
                </a:prstClr>
              </a:solidFill>
              <a:effectLst/>
              <a:uLnTx/>
              <a:uFillTx/>
              <a:latin typeface="Arial" charset="0"/>
              <a:ea typeface="+mn-ea"/>
              <a:cs typeface="+mn-cs"/>
            </a:endParaRPr>
          </a:p>
        </p:txBody>
      </p:sp>
      <p:sp>
        <p:nvSpPr>
          <p:cNvPr id="6" name="TextBox 5"/>
          <p:cNvSpPr txBox="1"/>
          <p:nvPr/>
        </p:nvSpPr>
        <p:spPr>
          <a:xfrm>
            <a:off x="266700" y="1446314"/>
            <a:ext cx="8610600" cy="4678204"/>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Space Internetworking Strategy Group (SISG)</a:t>
            </a:r>
          </a:p>
          <a:p>
            <a:pPr marL="285750" marR="0" lvl="0" indent="-285750" algn="l" defTabSz="914400" rtl="0" eaLnBrk="0" fontAlgn="base" latinLnBrk="0" hangingPunct="0">
              <a:lnSpc>
                <a:spcPct val="100000"/>
              </a:lnSpc>
              <a:spcBef>
                <a:spcPct val="0"/>
              </a:spcBef>
              <a:spcAft>
                <a:spcPct val="0"/>
              </a:spcAft>
              <a:buClrTx/>
              <a:buSzTx/>
              <a:buFontTx/>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Provides a recommended approach for transitioning the participating agencies towards a future “network centric” era of space mission operations. </a:t>
            </a:r>
          </a:p>
          <a:p>
            <a:pPr marL="285750" marR="0" lvl="0" indent="-285750" algn="l" defTabSz="914400" rtl="0" eaLnBrk="0" fontAlgn="base" latinLnBrk="0" hangingPunct="0">
              <a:lnSpc>
                <a:spcPct val="100000"/>
              </a:lnSpc>
              <a:spcBef>
                <a:spcPct val="0"/>
              </a:spcBef>
              <a:spcAft>
                <a:spcPct val="0"/>
              </a:spcAft>
              <a:buClrTx/>
              <a:buSzTx/>
              <a:buFontTx/>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Guides in the development of standards and demonstrations, particularly regarding Delay/Disruption Tolerant Networking (DTN).</a:t>
            </a:r>
          </a:p>
          <a:p>
            <a:pPr marL="285750" marR="0" lvl="0" indent="-285750" algn="l" defTabSz="914400" rtl="0" eaLnBrk="0" fontAlgn="base" latinLnBrk="0" hangingPunct="0">
              <a:lnSpc>
                <a:spcPct val="100000"/>
              </a:lnSpc>
              <a:spcBef>
                <a:spcPct val="0"/>
              </a:spcBef>
              <a:spcAft>
                <a:spcPct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Lunar Communications Architecture Working Group (LCAWG)</a:t>
            </a:r>
            <a:r>
              <a:rPr kumimoji="0" lang="en-GB" sz="2000" b="0" i="0" u="none" strike="noStrike" kern="1200" cap="none" spc="0" normalizeH="0" baseline="0" noProof="0" dirty="0">
                <a:ln>
                  <a:noFill/>
                </a:ln>
                <a:solidFill>
                  <a:prstClr val="black"/>
                </a:solidFill>
                <a:effectLst/>
                <a:uLnTx/>
                <a:uFillTx/>
                <a:latin typeface="Calibri"/>
                <a:ea typeface="+mn-ea"/>
                <a:cs typeface="+mn-cs"/>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Identification of an appropriate set of frequencies among SFCG list to be used for Lunar missions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Provision of a recommended end-to-end communications architecture relevant to all crewed and robotic Lunar missions</a:t>
            </a:r>
          </a:p>
          <a:p>
            <a:pPr marL="285750" marR="0" lvl="0" indent="-285750" algn="l" defTabSz="914400" rtl="0" eaLnBrk="0" fontAlgn="base" latinLnBrk="0" hangingPunct="0">
              <a:lnSpc>
                <a:spcPct val="100000"/>
              </a:lnSpc>
              <a:spcBef>
                <a:spcPct val="0"/>
              </a:spcBef>
              <a:spcAft>
                <a:spcPct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4338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WGs</a:t>
            </a:r>
            <a:br>
              <a:rPr lang="en-GB" sz="2400" dirty="0"/>
            </a:br>
            <a:r>
              <a:rPr lang="en-GB" sz="2400" dirty="0"/>
              <a:t>Dormant WGs</a:t>
            </a:r>
            <a:br>
              <a:rPr lang="en-GB" sz="2400" dirty="0"/>
            </a:br>
            <a:endParaRPr lang="en-GB" sz="2000" dirty="0"/>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Char char="•"/>
              <a:tabLst/>
              <a:defRPr/>
            </a:pPr>
            <a:fld id="{E108E9F5-6D6F-4121-BA80-63E90EAB8D33}" type="slidenum">
              <a:rPr kumimoji="0" lang="en-US" sz="1200" b="1"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Char char="•"/>
                <a:tabLst/>
                <a:defRPr/>
              </a:pPr>
              <a:t>19</a:t>
            </a:fld>
            <a:endParaRPr kumimoji="0" lang="en-US" sz="1200" b="1" i="0" u="none" strike="noStrike" kern="1200" cap="none" spc="0" normalizeH="0" baseline="0" noProof="0">
              <a:ln>
                <a:noFill/>
              </a:ln>
              <a:solidFill>
                <a:prstClr val="black">
                  <a:tint val="75000"/>
                </a:prstClr>
              </a:solidFill>
              <a:effectLst/>
              <a:uLnTx/>
              <a:uFillTx/>
              <a:latin typeface="Arial" charset="0"/>
              <a:ea typeface="+mn-ea"/>
              <a:cs typeface="+mn-cs"/>
            </a:endParaRPr>
          </a:p>
        </p:txBody>
      </p:sp>
      <p:sp>
        <p:nvSpPr>
          <p:cNvPr id="6" name="TextBox 5"/>
          <p:cNvSpPr txBox="1"/>
          <p:nvPr/>
        </p:nvSpPr>
        <p:spPr>
          <a:xfrm>
            <a:off x="266700" y="1446314"/>
            <a:ext cx="8610600" cy="4647426"/>
          </a:xfrm>
          <a:prstGeom prst="rect">
            <a:avLst/>
          </a:prstGeom>
          <a:noFill/>
        </p:spPr>
        <p:txBody>
          <a:bodyPr wrap="square" rtlCol="0">
            <a:sp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Low Earth Orbit 26 GHZ Working Group (LEO26WG)</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Facilitate the utilization of 26 GHz K-Band (i.e. 25.5-27.0 GHz) direct space-to-Earth data downlink for future LEO missions, in the context of cross supports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Develop high level Concepts of Operations and preliminary Architecture inputs for a 26 GHz K-Band system for low Earth orbit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Determine the business case for cross support at 26 GHz for low Earth orbit applications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Optical Link Strategy Group (OLSG)</a:t>
            </a:r>
          </a:p>
          <a:p>
            <a:pPr marL="285750" marR="0" lvl="0" indent="-285750" algn="l" defTabSz="914400" rtl="0" eaLnBrk="0" fontAlgn="base" latinLnBrk="0" hangingPunct="0">
              <a:lnSpc>
                <a:spcPct val="100000"/>
              </a:lnSpc>
              <a:spcBef>
                <a:spcPct val="0"/>
              </a:spcBef>
              <a:spcAft>
                <a:spcPct val="0"/>
              </a:spcAft>
              <a:buClrTx/>
              <a:buSzTx/>
              <a:buFontTx/>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Provides recommendations to the IOAG with regards to optical space communications architectures, needs for standardization of the CCSDS Optical Communications Working Group, and associated inter-agency interoperability for future missions </a:t>
            </a:r>
          </a:p>
          <a:p>
            <a:pPr marL="285750" marR="0" lvl="0" indent="-285750" algn="l" defTabSz="914400" rtl="0" eaLnBrk="0" fontAlgn="base" latinLnBrk="0" hangingPunct="0">
              <a:lnSpc>
                <a:spcPct val="100000"/>
              </a:lnSpc>
              <a:spcBef>
                <a:spcPct val="0"/>
              </a:spcBef>
              <a:spcAft>
                <a:spcPct val="0"/>
              </a:spcAft>
              <a:buClrTx/>
              <a:buSzTx/>
              <a:buFontTx/>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Is chartered to work optical communications issues with peer organizations to the IOAG, such as the International Civil Aviation Organization (ICAO) in the area of eye-safety and optical communications impact on aviation, and human spaceflight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477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IOAG Role</a:t>
            </a:r>
          </a:p>
        </p:txBody>
      </p:sp>
      <p:sp>
        <p:nvSpPr>
          <p:cNvPr id="3" name="Content Placeholder 2"/>
          <p:cNvSpPr>
            <a:spLocks noGrp="1"/>
          </p:cNvSpPr>
          <p:nvPr>
            <p:ph idx="1"/>
          </p:nvPr>
        </p:nvSpPr>
        <p:spPr>
          <a:xfrm>
            <a:off x="457200" y="1600200"/>
            <a:ext cx="8229600" cy="4648200"/>
          </a:xfrm>
        </p:spPr>
        <p:txBody>
          <a:bodyPr>
            <a:normAutofit fontScale="92500" lnSpcReduction="20000"/>
          </a:bodyPr>
          <a:lstStyle/>
          <a:p>
            <a:pPr marL="0" indent="0">
              <a:buNone/>
            </a:pPr>
            <a:r>
              <a:rPr lang="en-GB" sz="2000" dirty="0">
                <a:cs typeface="Arial" panose="020B0604020202020204" pitchFamily="34" charset="0"/>
              </a:rPr>
              <a:t>The IOAG (Interagency Operations Advisory Groups) provides a forum for identifying common needs across multiple international agencies for coordinating space communications policy, high-level procedures, technical interfaces, and other matters related to interoperability and space communications.</a:t>
            </a:r>
          </a:p>
          <a:p>
            <a:pPr marL="0" indent="0">
              <a:buNone/>
            </a:pPr>
            <a:endParaRPr lang="en-GB" sz="2000" dirty="0">
              <a:cs typeface="Arial" panose="020B0604020202020204" pitchFamily="34" charset="0"/>
            </a:endParaRPr>
          </a:p>
          <a:p>
            <a:pPr>
              <a:buFont typeface="Wingdings" panose="05000000000000000000" pitchFamily="2" charset="2"/>
              <a:buChar char="ü"/>
            </a:pPr>
            <a:r>
              <a:rPr lang="en-US" sz="2000" dirty="0"/>
              <a:t>Enable Safe, Secure and Efficient interoperable mission operations</a:t>
            </a:r>
          </a:p>
          <a:p>
            <a:pPr>
              <a:buFont typeface="Wingdings" panose="05000000000000000000" pitchFamily="2" charset="2"/>
              <a:buChar char="ü"/>
            </a:pPr>
            <a:r>
              <a:rPr lang="en-US" sz="2000" dirty="0"/>
              <a:t>Enable higher rate throughput for Science, Earth and Exploration missions</a:t>
            </a:r>
          </a:p>
          <a:p>
            <a:pPr>
              <a:buFont typeface="Wingdings" panose="05000000000000000000" pitchFamily="2" charset="2"/>
              <a:buChar char="ü"/>
            </a:pPr>
            <a:r>
              <a:rPr lang="en-US" sz="2000" dirty="0"/>
              <a:t>Provide responsive networks around the Earth, Moon, and Mars to enable future Exploration and Science missions</a:t>
            </a:r>
          </a:p>
          <a:p>
            <a:pPr marL="0" indent="0">
              <a:buNone/>
            </a:pPr>
            <a:endParaRPr lang="en-GB" sz="2000" dirty="0">
              <a:cs typeface="Arial" panose="020B0604020202020204" pitchFamily="34" charset="0"/>
            </a:endParaRPr>
          </a:p>
          <a:p>
            <a:pPr marL="0" indent="0">
              <a:buNone/>
            </a:pPr>
            <a:endParaRPr lang="en-GB" sz="2000" dirty="0">
              <a:cs typeface="Arial" panose="020B0604020202020204" pitchFamily="34" charset="0"/>
            </a:endParaRPr>
          </a:p>
          <a:p>
            <a:pPr marL="0" indent="0">
              <a:buNone/>
            </a:pPr>
            <a:r>
              <a:rPr lang="en-GB" sz="2000" dirty="0">
                <a:cs typeface="Arial" panose="020B0604020202020204" pitchFamily="34" charset="0"/>
              </a:rPr>
              <a:t>The IOAG was founded by the </a:t>
            </a:r>
            <a:r>
              <a:rPr lang="en-GB" sz="2000" u="sng" dirty="0">
                <a:cs typeface="Arial" panose="020B0604020202020204" pitchFamily="34" charset="0"/>
                <a:hlinkClick r:id="rId2"/>
              </a:rPr>
              <a:t>Interoperability Plenary </a:t>
            </a:r>
            <a:r>
              <a:rPr lang="en-GB" sz="2000" dirty="0">
                <a:cs typeface="Arial" panose="020B0604020202020204" pitchFamily="34" charset="0"/>
              </a:rPr>
              <a:t>(IOP) to: </a:t>
            </a:r>
          </a:p>
          <a:p>
            <a:pPr lvl="0"/>
            <a:r>
              <a:rPr lang="en-GB" sz="2000" dirty="0">
                <a:cs typeface="Arial" panose="020B0604020202020204" pitchFamily="34" charset="0"/>
              </a:rPr>
              <a:t>understand issues related to interagency interoperability and other space communications matters; </a:t>
            </a:r>
          </a:p>
          <a:p>
            <a:pPr lvl="0"/>
            <a:r>
              <a:rPr lang="en-GB" sz="2000" dirty="0">
                <a:cs typeface="Arial" panose="020B0604020202020204" pitchFamily="34" charset="0"/>
              </a:rPr>
              <a:t>identify common solutions complying with IOP guidance;  </a:t>
            </a:r>
          </a:p>
          <a:p>
            <a:pPr lvl="0"/>
            <a:r>
              <a:rPr lang="en-GB" sz="2000" dirty="0">
                <a:cs typeface="Arial" panose="020B0604020202020204" pitchFamily="34" charset="0"/>
              </a:rPr>
              <a:t>recommend resolutions to the IOP for specific actions created by the IOP and put on the IOAG. </a:t>
            </a:r>
          </a:p>
          <a:p>
            <a:endParaRPr lang="en-GB" sz="2000" dirty="0"/>
          </a:p>
        </p:txBody>
      </p:sp>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2</a:t>
            </a:fld>
            <a:endParaRPr lang="en-US"/>
          </a:p>
        </p:txBody>
      </p:sp>
    </p:spTree>
    <p:extLst>
      <p:ext uri="{BB962C8B-B14F-4D97-AF65-F5344CB8AC3E}">
        <p14:creationId xmlns:p14="http://schemas.microsoft.com/office/powerpoint/2010/main" val="3165304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EF6D-5EF1-4A75-86EC-370F3FEC5E3F}"/>
              </a:ext>
            </a:extLst>
          </p:cNvPr>
          <p:cNvSpPr>
            <a:spLocks noGrp="1"/>
          </p:cNvSpPr>
          <p:nvPr>
            <p:ph type="title"/>
          </p:nvPr>
        </p:nvSpPr>
        <p:spPr/>
        <p:txBody>
          <a:bodyPr/>
          <a:lstStyle/>
          <a:p>
            <a:r>
              <a:rPr lang="en-US" sz="3600" dirty="0"/>
              <a:t>Question Catalogue (1/3)</a:t>
            </a:r>
            <a:endParaRPr lang="en-GB" sz="3600" dirty="0"/>
          </a:p>
        </p:txBody>
      </p:sp>
      <p:sp>
        <p:nvSpPr>
          <p:cNvPr id="3" name="Content Placeholder 2">
            <a:extLst>
              <a:ext uri="{FF2B5EF4-FFF2-40B4-BE49-F238E27FC236}">
                <a16:creationId xmlns:a16="http://schemas.microsoft.com/office/drawing/2014/main" id="{DA415F04-EFD2-4F37-A56D-3D1320A1E1D0}"/>
              </a:ext>
            </a:extLst>
          </p:cNvPr>
          <p:cNvSpPr>
            <a:spLocks noGrp="1"/>
          </p:cNvSpPr>
          <p:nvPr>
            <p:ph idx="1"/>
          </p:nvPr>
        </p:nvSpPr>
        <p:spPr/>
        <p:txBody>
          <a:bodyPr>
            <a:normAutofit fontScale="70000" lnSpcReduction="20000"/>
          </a:bodyPr>
          <a:lstStyle/>
          <a:p>
            <a:r>
              <a:rPr lang="en-US" dirty="0"/>
              <a:t>General Questions</a:t>
            </a:r>
          </a:p>
          <a:p>
            <a:pPr lvl="1"/>
            <a:r>
              <a:rPr lang="en-GB" dirty="0"/>
              <a:t>(1) What are your expectations when attending this Exchange Day?</a:t>
            </a:r>
          </a:p>
          <a:p>
            <a:pPr lvl="1"/>
            <a:r>
              <a:rPr lang="en-GB" dirty="0"/>
              <a:t>(2) Which outcomes would you like to see after this Exchange Day? </a:t>
            </a:r>
          </a:p>
          <a:p>
            <a:pPr lvl="1"/>
            <a:r>
              <a:rPr lang="en-GB" dirty="0"/>
              <a:t>(3) Do you have any specific topic that you would like to be addressed in Exchange Day?</a:t>
            </a:r>
          </a:p>
          <a:p>
            <a:r>
              <a:rPr lang="en-GB" dirty="0"/>
              <a:t>Schemes of cooperation between IOAG and Industry</a:t>
            </a:r>
          </a:p>
          <a:p>
            <a:pPr lvl="1"/>
            <a:r>
              <a:rPr lang="en-GB" dirty="0"/>
              <a:t>(4) How would Industry envisage benefitting from a relationship with the IOAG?</a:t>
            </a:r>
          </a:p>
          <a:p>
            <a:pPr lvl="1"/>
            <a:r>
              <a:rPr lang="en-GB" dirty="0"/>
              <a:t>(5) How could the cooperation between IOAG and Industry been organised?</a:t>
            </a:r>
          </a:p>
          <a:p>
            <a:pPr lvl="1"/>
            <a:r>
              <a:rPr lang="en-GB" dirty="0"/>
              <a:t>(6) What should be the goals of a cooperation between IOAG and Industry (e.g. interoperable communications and navigation architecture)?</a:t>
            </a:r>
          </a:p>
          <a:p>
            <a:endParaRPr lang="en-GB" dirty="0"/>
          </a:p>
          <a:p>
            <a:endParaRPr lang="en-GB" dirty="0"/>
          </a:p>
        </p:txBody>
      </p:sp>
      <p:sp>
        <p:nvSpPr>
          <p:cNvPr id="4" name="Slide Number Placeholder 3">
            <a:extLst>
              <a:ext uri="{FF2B5EF4-FFF2-40B4-BE49-F238E27FC236}">
                <a16:creationId xmlns:a16="http://schemas.microsoft.com/office/drawing/2014/main" id="{BEFEC8FD-954B-4FF7-945E-EAEA7D158B72}"/>
              </a:ext>
            </a:extLst>
          </p:cNvPr>
          <p:cNvSpPr>
            <a:spLocks noGrp="1"/>
          </p:cNvSpPr>
          <p:nvPr>
            <p:ph type="sldNum" sz="quarter" idx="12"/>
          </p:nvPr>
        </p:nvSpPr>
        <p:spPr/>
        <p:txBody>
          <a:bodyPr/>
          <a:lstStyle/>
          <a:p>
            <a:pPr>
              <a:defRPr/>
            </a:pPr>
            <a:fld id="{E108E9F5-6D6F-4121-BA80-63E90EAB8D33}" type="slidenum">
              <a:rPr lang="en-US" smtClean="0"/>
              <a:pPr>
                <a:defRPr/>
              </a:pPr>
              <a:t>20</a:t>
            </a:fld>
            <a:endParaRPr lang="en-US"/>
          </a:p>
        </p:txBody>
      </p:sp>
    </p:spTree>
    <p:extLst>
      <p:ext uri="{BB962C8B-B14F-4D97-AF65-F5344CB8AC3E}">
        <p14:creationId xmlns:p14="http://schemas.microsoft.com/office/powerpoint/2010/main" val="4094194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EF6D-5EF1-4A75-86EC-370F3FEC5E3F}"/>
              </a:ext>
            </a:extLst>
          </p:cNvPr>
          <p:cNvSpPr>
            <a:spLocks noGrp="1"/>
          </p:cNvSpPr>
          <p:nvPr>
            <p:ph type="title"/>
          </p:nvPr>
        </p:nvSpPr>
        <p:spPr/>
        <p:txBody>
          <a:bodyPr/>
          <a:lstStyle/>
          <a:p>
            <a:r>
              <a:rPr lang="en-US" sz="3600" dirty="0"/>
              <a:t>Question Catalogue (2/3)</a:t>
            </a:r>
            <a:endParaRPr lang="en-GB" sz="3600" dirty="0"/>
          </a:p>
        </p:txBody>
      </p:sp>
      <p:sp>
        <p:nvSpPr>
          <p:cNvPr id="3" name="Content Placeholder 2">
            <a:extLst>
              <a:ext uri="{FF2B5EF4-FFF2-40B4-BE49-F238E27FC236}">
                <a16:creationId xmlns:a16="http://schemas.microsoft.com/office/drawing/2014/main" id="{DA415F04-EFD2-4F37-A56D-3D1320A1E1D0}"/>
              </a:ext>
            </a:extLst>
          </p:cNvPr>
          <p:cNvSpPr>
            <a:spLocks noGrp="1"/>
          </p:cNvSpPr>
          <p:nvPr>
            <p:ph idx="1"/>
          </p:nvPr>
        </p:nvSpPr>
        <p:spPr/>
        <p:txBody>
          <a:bodyPr>
            <a:normAutofit fontScale="70000" lnSpcReduction="20000"/>
          </a:bodyPr>
          <a:lstStyle/>
          <a:p>
            <a:r>
              <a:rPr lang="en-GB" dirty="0"/>
              <a:t>Technical evolution in the next 5 to 10 years</a:t>
            </a:r>
          </a:p>
          <a:p>
            <a:pPr lvl="1"/>
            <a:r>
              <a:rPr lang="en-GB" dirty="0"/>
              <a:t>(7) What is the foreseen mid-term evolution of your Communication services in the next 5-10 years?</a:t>
            </a:r>
            <a:endParaRPr lang="en-GB" sz="2400" dirty="0"/>
          </a:p>
          <a:p>
            <a:pPr lvl="1"/>
            <a:r>
              <a:rPr lang="en-GB" dirty="0"/>
              <a:t>(8) What are the technology trends that could affect the communications services in the coming years and could or should influence the role and tasks of the IOAG (e.g. Artificial Intelligence and Optical Communications)?</a:t>
            </a:r>
            <a:endParaRPr lang="en-GB" sz="2400" dirty="0"/>
          </a:p>
          <a:p>
            <a:r>
              <a:rPr lang="en-US" dirty="0" err="1"/>
              <a:t>Harmonisation</a:t>
            </a:r>
            <a:r>
              <a:rPr lang="en-US" dirty="0"/>
              <a:t> (incl. </a:t>
            </a:r>
            <a:r>
              <a:rPr lang="en-US" dirty="0" err="1"/>
              <a:t>standardisation</a:t>
            </a:r>
            <a:r>
              <a:rPr lang="en-US" dirty="0"/>
              <a:t>) needs for the future  common roadmaps</a:t>
            </a:r>
          </a:p>
          <a:p>
            <a:pPr lvl="1"/>
            <a:r>
              <a:rPr lang="en-GB" dirty="0"/>
              <a:t>(9) What are your main concerns regarding the interface between agencies and service providers? </a:t>
            </a:r>
            <a:endParaRPr lang="en-GB" sz="2000" dirty="0"/>
          </a:p>
          <a:p>
            <a:pPr lvl="1"/>
            <a:r>
              <a:rPr lang="en-GB" dirty="0"/>
              <a:t>(10) Is there a need for harmonised interfaces (common approaches) regarding service delivery and service management?</a:t>
            </a:r>
            <a:endParaRPr lang="en-GB" sz="2400" dirty="0"/>
          </a:p>
          <a:p>
            <a:pPr lvl="1"/>
            <a:r>
              <a:rPr lang="en-GB" dirty="0"/>
              <a:t>(11) What public-private alliance model could be envisaged to ensure a common evolution of the communications infrastructure?</a:t>
            </a:r>
          </a:p>
          <a:p>
            <a:endParaRPr lang="en-GB" dirty="0"/>
          </a:p>
          <a:p>
            <a:endParaRPr lang="en-GB" dirty="0"/>
          </a:p>
        </p:txBody>
      </p:sp>
      <p:sp>
        <p:nvSpPr>
          <p:cNvPr id="4" name="Slide Number Placeholder 3">
            <a:extLst>
              <a:ext uri="{FF2B5EF4-FFF2-40B4-BE49-F238E27FC236}">
                <a16:creationId xmlns:a16="http://schemas.microsoft.com/office/drawing/2014/main" id="{BEFEC8FD-954B-4FF7-945E-EAEA7D158B72}"/>
              </a:ext>
            </a:extLst>
          </p:cNvPr>
          <p:cNvSpPr>
            <a:spLocks noGrp="1"/>
          </p:cNvSpPr>
          <p:nvPr>
            <p:ph type="sldNum" sz="quarter" idx="12"/>
          </p:nvPr>
        </p:nvSpPr>
        <p:spPr/>
        <p:txBody>
          <a:bodyPr/>
          <a:lstStyle/>
          <a:p>
            <a:pPr>
              <a:defRPr/>
            </a:pPr>
            <a:fld id="{E108E9F5-6D6F-4121-BA80-63E90EAB8D33}" type="slidenum">
              <a:rPr lang="en-US" smtClean="0"/>
              <a:pPr>
                <a:defRPr/>
              </a:pPr>
              <a:t>21</a:t>
            </a:fld>
            <a:endParaRPr lang="en-US"/>
          </a:p>
        </p:txBody>
      </p:sp>
    </p:spTree>
    <p:extLst>
      <p:ext uri="{BB962C8B-B14F-4D97-AF65-F5344CB8AC3E}">
        <p14:creationId xmlns:p14="http://schemas.microsoft.com/office/powerpoint/2010/main" val="1324246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EF6D-5EF1-4A75-86EC-370F3FEC5E3F}"/>
              </a:ext>
            </a:extLst>
          </p:cNvPr>
          <p:cNvSpPr>
            <a:spLocks noGrp="1"/>
          </p:cNvSpPr>
          <p:nvPr>
            <p:ph type="title"/>
          </p:nvPr>
        </p:nvSpPr>
        <p:spPr/>
        <p:txBody>
          <a:bodyPr>
            <a:normAutofit/>
          </a:bodyPr>
          <a:lstStyle/>
          <a:p>
            <a:r>
              <a:rPr lang="en-US" sz="3600" dirty="0"/>
              <a:t>Question Catalogue (3/3)</a:t>
            </a:r>
            <a:endParaRPr lang="en-GB" sz="3600" dirty="0"/>
          </a:p>
        </p:txBody>
      </p:sp>
      <p:sp>
        <p:nvSpPr>
          <p:cNvPr id="3" name="Content Placeholder 2">
            <a:extLst>
              <a:ext uri="{FF2B5EF4-FFF2-40B4-BE49-F238E27FC236}">
                <a16:creationId xmlns:a16="http://schemas.microsoft.com/office/drawing/2014/main" id="{DA415F04-EFD2-4F37-A56D-3D1320A1E1D0}"/>
              </a:ext>
            </a:extLst>
          </p:cNvPr>
          <p:cNvSpPr>
            <a:spLocks noGrp="1"/>
          </p:cNvSpPr>
          <p:nvPr>
            <p:ph idx="1"/>
          </p:nvPr>
        </p:nvSpPr>
        <p:spPr/>
        <p:txBody>
          <a:bodyPr>
            <a:normAutofit fontScale="85000" lnSpcReduction="20000"/>
          </a:bodyPr>
          <a:lstStyle/>
          <a:p>
            <a:r>
              <a:rPr lang="en-GB" dirty="0"/>
              <a:t>Opportunities &amp; Challenges</a:t>
            </a:r>
          </a:p>
          <a:p>
            <a:pPr lvl="1"/>
            <a:r>
              <a:rPr lang="en-GB" dirty="0"/>
              <a:t>(12) What technical, standardization, and legislative issues stand in the way of having satellites "roaming" capabilities with respect to ground segments, just like it seamlessly occurs with mobile phones?</a:t>
            </a:r>
          </a:p>
          <a:p>
            <a:pPr lvl="1"/>
            <a:r>
              <a:rPr lang="en-GB" dirty="0"/>
              <a:t>(13) What are the challenges in coping with the evolution of the set of communications providers and consumers and how do you intend to deal with them?</a:t>
            </a:r>
          </a:p>
          <a:p>
            <a:pPr lvl="1"/>
            <a:r>
              <a:rPr lang="en-GB" dirty="0"/>
              <a:t>(14) What are the technical and organisational challenges for which agency support could be beneficial?</a:t>
            </a:r>
          </a:p>
          <a:p>
            <a:pPr lvl="1"/>
            <a:r>
              <a:rPr lang="en-GB" dirty="0"/>
              <a:t>(15) In areas where stations of the same commercial provider are co-located, how do the tracking service providers ensure no interferences between the different missions supported by these stations?</a:t>
            </a:r>
          </a:p>
          <a:p>
            <a:endParaRPr lang="en-GB" dirty="0"/>
          </a:p>
          <a:p>
            <a:endParaRPr lang="en-GB" dirty="0"/>
          </a:p>
        </p:txBody>
      </p:sp>
      <p:sp>
        <p:nvSpPr>
          <p:cNvPr id="4" name="Slide Number Placeholder 3">
            <a:extLst>
              <a:ext uri="{FF2B5EF4-FFF2-40B4-BE49-F238E27FC236}">
                <a16:creationId xmlns:a16="http://schemas.microsoft.com/office/drawing/2014/main" id="{BEFEC8FD-954B-4FF7-945E-EAEA7D158B72}"/>
              </a:ext>
            </a:extLst>
          </p:cNvPr>
          <p:cNvSpPr>
            <a:spLocks noGrp="1"/>
          </p:cNvSpPr>
          <p:nvPr>
            <p:ph type="sldNum" sz="quarter" idx="12"/>
          </p:nvPr>
        </p:nvSpPr>
        <p:spPr/>
        <p:txBody>
          <a:bodyPr/>
          <a:lstStyle/>
          <a:p>
            <a:pPr>
              <a:defRPr/>
            </a:pPr>
            <a:fld id="{E108E9F5-6D6F-4121-BA80-63E90EAB8D33}" type="slidenum">
              <a:rPr lang="en-US" smtClean="0"/>
              <a:pPr>
                <a:defRPr/>
              </a:pPr>
              <a:t>22</a:t>
            </a:fld>
            <a:endParaRPr lang="en-US"/>
          </a:p>
        </p:txBody>
      </p:sp>
    </p:spTree>
    <p:extLst>
      <p:ext uri="{BB962C8B-B14F-4D97-AF65-F5344CB8AC3E}">
        <p14:creationId xmlns:p14="http://schemas.microsoft.com/office/powerpoint/2010/main" val="3874852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BC83602-B736-4314-910B-1F22A3CFCA67}"/>
              </a:ext>
            </a:extLst>
          </p:cNvPr>
          <p:cNvSpPr>
            <a:spLocks noGrp="1"/>
          </p:cNvSpPr>
          <p:nvPr>
            <p:ph type="title"/>
          </p:nvPr>
        </p:nvSpPr>
        <p:spPr/>
        <p:txBody>
          <a:bodyPr/>
          <a:lstStyle/>
          <a:p>
            <a:r>
              <a:rPr lang="en-US" dirty="0"/>
              <a:t>appendix</a:t>
            </a:r>
            <a:endParaRPr lang="en-GB" dirty="0"/>
          </a:p>
        </p:txBody>
      </p:sp>
      <p:sp>
        <p:nvSpPr>
          <p:cNvPr id="6" name="Text Placeholder 5">
            <a:extLst>
              <a:ext uri="{FF2B5EF4-FFF2-40B4-BE49-F238E27FC236}">
                <a16:creationId xmlns:a16="http://schemas.microsoft.com/office/drawing/2014/main" id="{DF4F13A0-D2FA-4B13-8136-0D3842927FE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E37254C1-5CDA-405C-98EB-BE5E900A6190}"/>
              </a:ext>
            </a:extLst>
          </p:cNvPr>
          <p:cNvSpPr>
            <a:spLocks noGrp="1"/>
          </p:cNvSpPr>
          <p:nvPr>
            <p:ph type="sldNum" sz="quarter" idx="12"/>
          </p:nvPr>
        </p:nvSpPr>
        <p:spPr/>
        <p:txBody>
          <a:bodyPr/>
          <a:lstStyle/>
          <a:p>
            <a:pPr>
              <a:defRPr/>
            </a:pPr>
            <a:fld id="{E108E9F5-6D6F-4121-BA80-63E90EAB8D33}" type="slidenum">
              <a:rPr lang="en-US" smtClean="0"/>
              <a:pPr>
                <a:defRPr/>
              </a:pPr>
              <a:t>23</a:t>
            </a:fld>
            <a:endParaRPr lang="en-US"/>
          </a:p>
        </p:txBody>
      </p:sp>
    </p:spTree>
    <p:extLst>
      <p:ext uri="{BB962C8B-B14F-4D97-AF65-F5344CB8AC3E}">
        <p14:creationId xmlns:p14="http://schemas.microsoft.com/office/powerpoint/2010/main" val="2615094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28650" y="1714500"/>
            <a:ext cx="7886700" cy="4462463"/>
          </a:xfrm>
        </p:spPr>
        <p:txBody>
          <a:bodyPr>
            <a:normAutofit fontScale="62500" lnSpcReduction="20000"/>
          </a:bodyPr>
          <a:lstStyle/>
          <a:p>
            <a:r>
              <a:rPr lang="en-US" dirty="0"/>
              <a:t>The IOAG established the Spacecraft Emergency Cross Support Working Group (SECSWG) in 2014 in response to an IOP-3 recommendation</a:t>
            </a:r>
          </a:p>
          <a:p>
            <a:r>
              <a:rPr lang="en-US" dirty="0"/>
              <a:t>Spacecraft Emergency Cross Support (SECS) services are:</a:t>
            </a:r>
          </a:p>
          <a:p>
            <a:pPr lvl="1"/>
            <a:r>
              <a:rPr lang="en-US" dirty="0"/>
              <a:t>Inter-agency cross support services provided during a spacecraft emergency</a:t>
            </a:r>
          </a:p>
          <a:p>
            <a:pPr lvl="1"/>
            <a:r>
              <a:rPr lang="en-US" dirty="0"/>
              <a:t>Minimal-to-zero emergency support coordination between the user mission and the service provider conducted prior to emergency</a:t>
            </a:r>
          </a:p>
          <a:p>
            <a:pPr lvl="1"/>
            <a:r>
              <a:rPr lang="en-US" dirty="0"/>
              <a:t>Include basic engineering and standard TT&amp;C services, when possible, on a best effort basis</a:t>
            </a:r>
          </a:p>
          <a:p>
            <a:r>
              <a:rPr lang="en-US" dirty="0"/>
              <a:t>SECSWG Goals:</a:t>
            </a:r>
          </a:p>
          <a:p>
            <a:pPr lvl="1"/>
            <a:r>
              <a:rPr lang="en-US" dirty="0"/>
              <a:t>Establish a process and guidelines to make emergency support a permanent cross-support capability between space agencies.</a:t>
            </a:r>
          </a:p>
          <a:p>
            <a:pPr lvl="1"/>
            <a:r>
              <a:rPr lang="en-US" dirty="0"/>
              <a:t>Implement and maintain SECS services with minimal investment from the participating agencies</a:t>
            </a:r>
          </a:p>
          <a:p>
            <a:r>
              <a:rPr lang="en-US" dirty="0"/>
              <a:t>Participating Agencies: ASI, CNES, DLR, ESA, JAXA, KARI, NASA</a:t>
            </a:r>
          </a:p>
          <a:p>
            <a:endParaRPr lang="en-US" dirty="0"/>
          </a:p>
        </p:txBody>
      </p:sp>
      <p:sp>
        <p:nvSpPr>
          <p:cNvPr id="3" name="Slide Number Placeholder 2"/>
          <p:cNvSpPr>
            <a:spLocks noGrp="1"/>
          </p:cNvSpPr>
          <p:nvPr>
            <p:ph type="sldNum" sz="quarter" idx="4"/>
          </p:nvPr>
        </p:nvSpPr>
        <p:spPr/>
        <p:txBody>
          <a:bodyPr/>
          <a:lstStyle/>
          <a:p>
            <a:fld id="{A03EAB33-CF8E-4FA2-8F65-F19E30DE928C}" type="slidenum">
              <a:rPr lang="en-US" smtClean="0"/>
              <a:pPr/>
              <a:t>24</a:t>
            </a:fld>
            <a:endParaRPr lang="en-US" dirty="0"/>
          </a:p>
        </p:txBody>
      </p:sp>
      <p:sp>
        <p:nvSpPr>
          <p:cNvPr id="4" name="Date Placeholder 3"/>
          <p:cNvSpPr>
            <a:spLocks noGrp="1"/>
          </p:cNvSpPr>
          <p:nvPr>
            <p:ph type="dt" sz="half" idx="2"/>
          </p:nvPr>
        </p:nvSpPr>
        <p:spPr/>
        <p:txBody>
          <a:bodyPr/>
          <a:lstStyle/>
          <a:p>
            <a:r>
              <a:rPr lang="en-US"/>
              <a:t>17 September 2019</a:t>
            </a:r>
            <a:endParaRPr lang="en-US" dirty="0"/>
          </a:p>
        </p:txBody>
      </p:sp>
      <p:sp>
        <p:nvSpPr>
          <p:cNvPr id="9" name="Title 1"/>
          <p:cNvSpPr txBox="1">
            <a:spLocks/>
          </p:cNvSpPr>
          <p:nvPr/>
        </p:nvSpPr>
        <p:spPr>
          <a:xfrm>
            <a:off x="1355558" y="365127"/>
            <a:ext cx="6472989" cy="11079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pPr algn="ctr"/>
            <a:r>
              <a:rPr lang="en-US" sz="2800" b="0" dirty="0">
                <a:latin typeface="+mj-lt"/>
                <a:cs typeface="+mj-cs"/>
              </a:rPr>
              <a:t>Spacecraft Emergency Cross Support Service Overview</a:t>
            </a:r>
          </a:p>
        </p:txBody>
      </p:sp>
    </p:spTree>
    <p:extLst>
      <p:ext uri="{BB962C8B-B14F-4D97-AF65-F5344CB8AC3E}">
        <p14:creationId xmlns:p14="http://schemas.microsoft.com/office/powerpoint/2010/main" val="3878786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Spacecraft emergency mode is the anomalous state of the spacecraft in which its persistence will result in the loss of the spacecraft entirely or the loss of any of the spacecraft’s essential faculties (payload excluded). </a:t>
            </a:r>
          </a:p>
          <a:p>
            <a:r>
              <a:rPr lang="en-US" dirty="0"/>
              <a:t>For human space flight missions, any external or internal conditions that could negatively affect the health and safety of the crewmembers are causes for spacecraft emergency mode.  </a:t>
            </a:r>
          </a:p>
          <a:p>
            <a:r>
              <a:rPr lang="en-US" dirty="0"/>
              <a:t>Any ground station failure by itself is not a direct cause for declaring the spacecraft in emergency mode.</a:t>
            </a:r>
          </a:p>
          <a:p>
            <a:r>
              <a:rPr lang="en-US" dirty="0"/>
              <a:t>SECS is only related to establishing a Telemetry, Tracking and Command (TT&amp;C) link to the spacecraft for recovery operations as well as engineering services. It does not apply to science or mission data acquisition.</a:t>
            </a:r>
          </a:p>
          <a:p>
            <a:endParaRPr lang="en-US" dirty="0"/>
          </a:p>
        </p:txBody>
      </p:sp>
      <p:sp>
        <p:nvSpPr>
          <p:cNvPr id="3" name="Slide Number Placeholder 2"/>
          <p:cNvSpPr>
            <a:spLocks noGrp="1"/>
          </p:cNvSpPr>
          <p:nvPr>
            <p:ph type="sldNum" sz="quarter" idx="4"/>
          </p:nvPr>
        </p:nvSpPr>
        <p:spPr/>
        <p:txBody>
          <a:bodyPr/>
          <a:lstStyle/>
          <a:p>
            <a:fld id="{A03EAB33-CF8E-4FA2-8F65-F19E30DE928C}" type="slidenum">
              <a:rPr lang="en-US" smtClean="0"/>
              <a:pPr/>
              <a:t>25</a:t>
            </a:fld>
            <a:endParaRPr lang="en-US" dirty="0"/>
          </a:p>
        </p:txBody>
      </p:sp>
      <p:sp>
        <p:nvSpPr>
          <p:cNvPr id="4" name="Date Placeholder 3"/>
          <p:cNvSpPr>
            <a:spLocks noGrp="1"/>
          </p:cNvSpPr>
          <p:nvPr>
            <p:ph type="dt" sz="half" idx="2"/>
          </p:nvPr>
        </p:nvSpPr>
        <p:spPr/>
        <p:txBody>
          <a:bodyPr/>
          <a:lstStyle/>
          <a:p>
            <a:r>
              <a:rPr lang="en-US"/>
              <a:t>17 September 2019</a:t>
            </a:r>
            <a:endParaRPr lang="en-US" dirty="0"/>
          </a:p>
        </p:txBody>
      </p:sp>
      <p:sp>
        <p:nvSpPr>
          <p:cNvPr id="5" name="Title 1"/>
          <p:cNvSpPr txBox="1">
            <a:spLocks/>
          </p:cNvSpPr>
          <p:nvPr/>
        </p:nvSpPr>
        <p:spPr>
          <a:xfrm>
            <a:off x="1355558" y="365127"/>
            <a:ext cx="6472989" cy="11079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pPr algn="ctr"/>
            <a:r>
              <a:rPr lang="en-US" sz="2800" b="0" dirty="0">
                <a:latin typeface="+mj-lt"/>
                <a:cs typeface="+mj-cs"/>
              </a:rPr>
              <a:t>“Emergency” Definition</a:t>
            </a:r>
          </a:p>
        </p:txBody>
      </p:sp>
    </p:spTree>
    <p:extLst>
      <p:ext uri="{BB962C8B-B14F-4D97-AF65-F5344CB8AC3E}">
        <p14:creationId xmlns:p14="http://schemas.microsoft.com/office/powerpoint/2010/main" val="1669145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A03EAB33-CF8E-4FA2-8F65-F19E30DE928C}" type="slidenum">
              <a:rPr lang="en-US" smtClean="0"/>
              <a:pPr/>
              <a:t>26</a:t>
            </a:fld>
            <a:endParaRPr lang="en-US" dirty="0"/>
          </a:p>
        </p:txBody>
      </p:sp>
      <p:sp>
        <p:nvSpPr>
          <p:cNvPr id="4" name="Date Placeholder 3"/>
          <p:cNvSpPr>
            <a:spLocks noGrp="1"/>
          </p:cNvSpPr>
          <p:nvPr>
            <p:ph type="dt" sz="half" idx="2"/>
          </p:nvPr>
        </p:nvSpPr>
        <p:spPr/>
        <p:txBody>
          <a:bodyPr/>
          <a:lstStyle/>
          <a:p>
            <a:r>
              <a:rPr lang="en-US"/>
              <a:t>17 September 2019</a:t>
            </a:r>
            <a:endParaRPr lang="en-US" dirty="0"/>
          </a:p>
        </p:txBody>
      </p:sp>
      <p:sp>
        <p:nvSpPr>
          <p:cNvPr id="5" name="Rectangle 4"/>
          <p:cNvSpPr/>
          <p:nvPr/>
        </p:nvSpPr>
        <p:spPr>
          <a:xfrm>
            <a:off x="385993" y="1905590"/>
            <a:ext cx="4070131" cy="3679905"/>
          </a:xfrm>
          <a:prstGeom prst="rect">
            <a:avLst/>
          </a:prstGeom>
          <a:solidFill>
            <a:schemeClr val="bg1">
              <a:lumMod val="95000"/>
            </a:schemeClr>
          </a:solidFill>
          <a:ln>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702504" y="1905590"/>
            <a:ext cx="4070131" cy="3679905"/>
          </a:xfrm>
          <a:prstGeom prst="rect">
            <a:avLst/>
          </a:prstGeom>
          <a:solidFill>
            <a:schemeClr val="bg1">
              <a:lumMod val="95000"/>
            </a:schemeClr>
          </a:solidFill>
          <a:ln>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85993" y="1905589"/>
            <a:ext cx="4070131" cy="469346"/>
          </a:xfrm>
          <a:prstGeom prst="rect">
            <a:avLst/>
          </a:prstGeom>
          <a:gradFill flip="none" rotWithShape="1">
            <a:gsLst>
              <a:gs pos="0">
                <a:srgbClr val="3E668C"/>
              </a:gs>
              <a:gs pos="44000">
                <a:srgbClr val="003466"/>
              </a:gs>
            </a:gsLst>
            <a:lin ang="8100000" scaled="1"/>
            <a:tileRect/>
          </a:gra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702504" y="1905589"/>
            <a:ext cx="4070131" cy="469346"/>
          </a:xfrm>
          <a:prstGeom prst="rect">
            <a:avLst/>
          </a:prstGeom>
          <a:gradFill flip="none" rotWithShape="1">
            <a:gsLst>
              <a:gs pos="0">
                <a:srgbClr val="3E668C"/>
              </a:gs>
              <a:gs pos="35000">
                <a:srgbClr val="003466"/>
              </a:gs>
            </a:gsLst>
            <a:lin ang="8100000" scaled="1"/>
            <a:tileRect/>
          </a:gra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p:cNvSpPr txBox="1">
            <a:spLocks/>
          </p:cNvSpPr>
          <p:nvPr/>
        </p:nvSpPr>
        <p:spPr>
          <a:xfrm>
            <a:off x="484606" y="1978235"/>
            <a:ext cx="3971518" cy="3356504"/>
          </a:xfrm>
          <a:prstGeom prst="rect">
            <a:avLst/>
          </a:prstGeom>
        </p:spPr>
        <p:txBody>
          <a:bodyPr>
            <a:normAutofit/>
          </a:bodyPr>
          <a:lstStyle>
            <a:lvl1pPr marL="365771" indent="-365771" algn="l" defTabSz="731543" rtl="0" eaLnBrk="1" latinLnBrk="0" hangingPunct="1">
              <a:lnSpc>
                <a:spcPct val="90000"/>
              </a:lnSpc>
              <a:spcBef>
                <a:spcPts val="800"/>
              </a:spcBef>
              <a:buClr>
                <a:schemeClr val="tx1"/>
              </a:buClr>
              <a:buSzPct val="75000"/>
              <a:buFont typeface="Wingdings" panose="05000000000000000000" pitchFamily="2" charset="2"/>
              <a:buChar char="q"/>
              <a:defRPr sz="2240" kern="1200">
                <a:solidFill>
                  <a:schemeClr val="tx1"/>
                </a:solidFill>
                <a:latin typeface="+mn-lt"/>
                <a:ea typeface="+mn-ea"/>
                <a:cs typeface="Arial" panose="020B0604020202020204" pitchFamily="34" charset="0"/>
              </a:defRPr>
            </a:lvl1pPr>
            <a:lvl2pPr marL="731543" marR="0" indent="-365771" algn="l" defTabSz="731543" rtl="0" eaLnBrk="1" fontAlgn="auto" latinLnBrk="0" hangingPunct="1">
              <a:lnSpc>
                <a:spcPct val="90000"/>
              </a:lnSpc>
              <a:spcBef>
                <a:spcPts val="400"/>
              </a:spcBef>
              <a:spcAft>
                <a:spcPts val="0"/>
              </a:spcAft>
              <a:buClrTx/>
              <a:buSzTx/>
              <a:buFont typeface="Arial" panose="020B0604020202020204" pitchFamily="34" charset="0"/>
              <a:buChar char="•"/>
              <a:tabLst/>
              <a:defRPr sz="1920" kern="1200">
                <a:solidFill>
                  <a:schemeClr val="tx1"/>
                </a:solidFill>
                <a:latin typeface="+mn-lt"/>
                <a:ea typeface="+mn-ea"/>
                <a:cs typeface="Arial" panose="020B0604020202020204" pitchFamily="34" charset="0"/>
              </a:defRPr>
            </a:lvl2pPr>
            <a:lvl3pPr marL="1005871" indent="-274329" algn="l" defTabSz="731543" rtl="0" eaLnBrk="1" latinLnBrk="0" hangingPunct="1">
              <a:lnSpc>
                <a:spcPct val="90000"/>
              </a:lnSpc>
              <a:spcBef>
                <a:spcPts val="400"/>
              </a:spcBef>
              <a:buFont typeface="Calibri" panose="020F0502020204030204" pitchFamily="34" charset="0"/>
              <a:buChar char="–"/>
              <a:defRPr sz="1600" kern="1200">
                <a:solidFill>
                  <a:schemeClr val="tx1"/>
                </a:solidFill>
                <a:latin typeface="+mn-lt"/>
                <a:ea typeface="+mn-ea"/>
                <a:cs typeface="Arial" panose="020B0604020202020204" pitchFamily="34" charset="0"/>
              </a:defRPr>
            </a:lvl3pPr>
            <a:lvl4pPr marL="1463086" marR="0" indent="-365771" algn="l" defTabSz="731543" rtl="0" eaLnBrk="1" fontAlgn="auto" latinLnBrk="0" hangingPunct="1">
              <a:lnSpc>
                <a:spcPct val="90000"/>
              </a:lnSpc>
              <a:spcBef>
                <a:spcPts val="400"/>
              </a:spcBef>
              <a:spcAft>
                <a:spcPts val="0"/>
              </a:spcAft>
              <a:buClrTx/>
              <a:buSzTx/>
              <a:buFont typeface="Wingdings" panose="05000000000000000000" pitchFamily="2" charset="2"/>
              <a:buChar char="§"/>
              <a:tabLst/>
              <a:defRPr sz="1440" kern="1200">
                <a:solidFill>
                  <a:schemeClr val="tx1"/>
                </a:solidFill>
                <a:latin typeface="+mn-lt"/>
                <a:ea typeface="+mn-ea"/>
                <a:cs typeface="Arial" panose="020B0604020202020204" pitchFamily="34" charset="0"/>
              </a:defRPr>
            </a:lvl4pPr>
            <a:lvl5pPr marL="1828857" marR="0" indent="-365771" algn="l" defTabSz="731543" rtl="0" eaLnBrk="1" fontAlgn="auto" latinLnBrk="0" hangingPunct="1">
              <a:lnSpc>
                <a:spcPct val="90000"/>
              </a:lnSpc>
              <a:spcBef>
                <a:spcPts val="400"/>
              </a:spcBef>
              <a:spcAft>
                <a:spcPts val="0"/>
              </a:spcAft>
              <a:buClrTx/>
              <a:buSzTx/>
              <a:buFont typeface="Calibri" panose="020F0502020204030204" pitchFamily="34" charset="0"/>
              <a:buChar char="»"/>
              <a:tabLst/>
              <a:defRPr sz="1440" kern="1200">
                <a:solidFill>
                  <a:schemeClr val="tx1"/>
                </a:solidFill>
                <a:latin typeface="+mn-lt"/>
                <a:ea typeface="+mn-ea"/>
                <a:cs typeface="Arial" panose="020B0604020202020204" pitchFamily="34" charset="0"/>
              </a:defRPr>
            </a:lvl5pPr>
            <a:lvl6pPr marL="2011743" indent="-182886" algn="l" defTabSz="731543"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514" indent="-182886" algn="l" defTabSz="731543"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86" indent="-182886" algn="l" defTabSz="731543"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9057" indent="-182886" algn="l" defTabSz="731543"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a:lstStyle>
          <a:p>
            <a:pPr marL="0" indent="0" algn="ctr">
              <a:buFont typeface="Wingdings" panose="05000000000000000000" pitchFamily="2" charset="2"/>
              <a:buNone/>
            </a:pPr>
            <a:r>
              <a:rPr lang="en-US" sz="2000" b="1" i="1" dirty="0">
                <a:solidFill>
                  <a:schemeClr val="bg1"/>
                </a:solidFill>
              </a:rPr>
              <a:t>Engineering Services</a:t>
            </a:r>
          </a:p>
          <a:p>
            <a:r>
              <a:rPr lang="en-US" sz="2000" dirty="0"/>
              <a:t>Provided as ‘a best effort approach’ to determine the status of the spacecraft and/or to recover from the anomaly condition</a:t>
            </a:r>
          </a:p>
          <a:p>
            <a:r>
              <a:rPr lang="en-US" sz="2000" dirty="0"/>
              <a:t>Services include:</a:t>
            </a:r>
            <a:endParaRPr lang="en-US" sz="1600" dirty="0"/>
          </a:p>
          <a:p>
            <a:pPr lvl="1"/>
            <a:r>
              <a:rPr lang="en-US" sz="1800" dirty="0"/>
              <a:t>Spacecraft Search Service</a:t>
            </a:r>
          </a:p>
          <a:p>
            <a:pPr lvl="1"/>
            <a:r>
              <a:rPr lang="en-US" sz="1800" dirty="0"/>
              <a:t>Downlink signal analysis service</a:t>
            </a:r>
          </a:p>
          <a:p>
            <a:pPr lvl="1"/>
            <a:r>
              <a:rPr lang="en-US" sz="1800" dirty="0"/>
              <a:t>Uplink Adjustment Service</a:t>
            </a:r>
          </a:p>
        </p:txBody>
      </p:sp>
      <p:sp>
        <p:nvSpPr>
          <p:cNvPr id="10" name="Content Placeholder 5"/>
          <p:cNvSpPr txBox="1">
            <a:spLocks/>
          </p:cNvSpPr>
          <p:nvPr/>
        </p:nvSpPr>
        <p:spPr>
          <a:xfrm>
            <a:off x="4702285" y="1978234"/>
            <a:ext cx="4070350" cy="3607261"/>
          </a:xfrm>
          <a:prstGeom prst="rect">
            <a:avLst/>
          </a:prstGeom>
        </p:spPr>
        <p:txBody>
          <a:bodyPr vert="horz" lIns="91440" tIns="45720" rIns="91440" bIns="45720" rtlCol="0">
            <a:normAutofit/>
          </a:bodyPr>
          <a:lstStyle>
            <a:lvl1pPr marL="365771" indent="-365771" algn="l" defTabSz="731543" rtl="0" eaLnBrk="1" latinLnBrk="0" hangingPunct="1">
              <a:lnSpc>
                <a:spcPct val="90000"/>
              </a:lnSpc>
              <a:spcBef>
                <a:spcPts val="800"/>
              </a:spcBef>
              <a:buClr>
                <a:schemeClr val="tx1"/>
              </a:buClr>
              <a:buSzPct val="75000"/>
              <a:buFont typeface="Wingdings" panose="05000000000000000000" pitchFamily="2" charset="2"/>
              <a:buChar char="q"/>
              <a:defRPr sz="2240" kern="1200">
                <a:solidFill>
                  <a:schemeClr val="tx1"/>
                </a:solidFill>
                <a:latin typeface="+mn-lt"/>
                <a:ea typeface="+mn-ea"/>
                <a:cs typeface="Arial" panose="020B0604020202020204" pitchFamily="34" charset="0"/>
              </a:defRPr>
            </a:lvl1pPr>
            <a:lvl2pPr marL="731543" marR="0" indent="-365771" algn="l" defTabSz="731543" rtl="0" eaLnBrk="1" fontAlgn="auto" latinLnBrk="0" hangingPunct="1">
              <a:lnSpc>
                <a:spcPct val="90000"/>
              </a:lnSpc>
              <a:spcBef>
                <a:spcPts val="400"/>
              </a:spcBef>
              <a:spcAft>
                <a:spcPts val="0"/>
              </a:spcAft>
              <a:buClrTx/>
              <a:buSzTx/>
              <a:buFont typeface="Arial" panose="020B0604020202020204" pitchFamily="34" charset="0"/>
              <a:buChar char="•"/>
              <a:tabLst/>
              <a:defRPr sz="1920" kern="1200">
                <a:solidFill>
                  <a:schemeClr val="tx1"/>
                </a:solidFill>
                <a:latin typeface="+mn-lt"/>
                <a:ea typeface="+mn-ea"/>
                <a:cs typeface="Arial" panose="020B0604020202020204" pitchFamily="34" charset="0"/>
              </a:defRPr>
            </a:lvl2pPr>
            <a:lvl3pPr marL="1005871" indent="-274329" algn="l" defTabSz="731543" rtl="0" eaLnBrk="1" latinLnBrk="0" hangingPunct="1">
              <a:lnSpc>
                <a:spcPct val="90000"/>
              </a:lnSpc>
              <a:spcBef>
                <a:spcPts val="400"/>
              </a:spcBef>
              <a:buFont typeface="Calibri" panose="020F0502020204030204" pitchFamily="34" charset="0"/>
              <a:buChar char="–"/>
              <a:defRPr sz="1600" kern="1200">
                <a:solidFill>
                  <a:schemeClr val="tx1"/>
                </a:solidFill>
                <a:latin typeface="+mn-lt"/>
                <a:ea typeface="+mn-ea"/>
                <a:cs typeface="Arial" panose="020B0604020202020204" pitchFamily="34" charset="0"/>
              </a:defRPr>
            </a:lvl3pPr>
            <a:lvl4pPr marL="1463086" marR="0" indent="-365771" algn="l" defTabSz="731543" rtl="0" eaLnBrk="1" fontAlgn="auto" latinLnBrk="0" hangingPunct="1">
              <a:lnSpc>
                <a:spcPct val="90000"/>
              </a:lnSpc>
              <a:spcBef>
                <a:spcPts val="400"/>
              </a:spcBef>
              <a:spcAft>
                <a:spcPts val="0"/>
              </a:spcAft>
              <a:buClrTx/>
              <a:buSzTx/>
              <a:buFont typeface="Wingdings" panose="05000000000000000000" pitchFamily="2" charset="2"/>
              <a:buChar char="§"/>
              <a:tabLst/>
              <a:defRPr sz="1440" kern="1200">
                <a:solidFill>
                  <a:schemeClr val="tx1"/>
                </a:solidFill>
                <a:latin typeface="+mn-lt"/>
                <a:ea typeface="+mn-ea"/>
                <a:cs typeface="Arial" panose="020B0604020202020204" pitchFamily="34" charset="0"/>
              </a:defRPr>
            </a:lvl4pPr>
            <a:lvl5pPr marL="1828857" marR="0" indent="-365771" algn="l" defTabSz="731543" rtl="0" eaLnBrk="1" fontAlgn="auto" latinLnBrk="0" hangingPunct="1">
              <a:lnSpc>
                <a:spcPct val="90000"/>
              </a:lnSpc>
              <a:spcBef>
                <a:spcPts val="400"/>
              </a:spcBef>
              <a:spcAft>
                <a:spcPts val="0"/>
              </a:spcAft>
              <a:buClrTx/>
              <a:buSzTx/>
              <a:buFont typeface="Calibri" panose="020F0502020204030204" pitchFamily="34" charset="0"/>
              <a:buChar char="»"/>
              <a:tabLst/>
              <a:defRPr sz="1440" kern="1200">
                <a:solidFill>
                  <a:schemeClr val="tx1"/>
                </a:solidFill>
                <a:latin typeface="+mn-lt"/>
                <a:ea typeface="+mn-ea"/>
                <a:cs typeface="Arial" panose="020B0604020202020204" pitchFamily="34" charset="0"/>
              </a:defRPr>
            </a:lvl5pPr>
            <a:lvl6pPr marL="2011743" indent="-182886" algn="l" defTabSz="731543"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514" indent="-182886" algn="l" defTabSz="731543"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86" indent="-182886" algn="l" defTabSz="731543"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9057" indent="-182886" algn="l" defTabSz="731543"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a:lstStyle>
          <a:p>
            <a:pPr marL="0" indent="0" algn="ctr">
              <a:buFont typeface="Wingdings" panose="05000000000000000000" pitchFamily="2" charset="2"/>
              <a:buNone/>
            </a:pPr>
            <a:r>
              <a:rPr lang="en-US" sz="2000" b="1" i="1" dirty="0">
                <a:solidFill>
                  <a:schemeClr val="bg1"/>
                </a:solidFill>
              </a:rPr>
              <a:t>IOAG Standard TT&amp;C Services</a:t>
            </a:r>
          </a:p>
          <a:p>
            <a:r>
              <a:rPr lang="en-US" sz="2000" dirty="0"/>
              <a:t>These core services, as listed in the IOAG Service Catalog, can be provided during an emergency if the missions meets the pre-conditions specified in the IOAG SECS SOP</a:t>
            </a:r>
          </a:p>
          <a:p>
            <a:r>
              <a:rPr lang="en-US" sz="2000" dirty="0"/>
              <a:t>Services include:</a:t>
            </a:r>
          </a:p>
          <a:p>
            <a:pPr lvl="1"/>
            <a:r>
              <a:rPr lang="en-US" sz="1800" dirty="0"/>
              <a:t>Forward Data Delivery Services</a:t>
            </a:r>
          </a:p>
          <a:p>
            <a:pPr lvl="1"/>
            <a:r>
              <a:rPr lang="en-US" sz="1800" dirty="0"/>
              <a:t>Return Data Delivery Services</a:t>
            </a:r>
          </a:p>
          <a:p>
            <a:pPr lvl="1"/>
            <a:r>
              <a:rPr lang="en-US" sz="1800" dirty="0"/>
              <a:t>Radiometric Services</a:t>
            </a:r>
          </a:p>
          <a:p>
            <a:endParaRPr lang="en-US" dirty="0"/>
          </a:p>
        </p:txBody>
      </p:sp>
      <p:sp>
        <p:nvSpPr>
          <p:cNvPr id="11" name="Title 1"/>
          <p:cNvSpPr txBox="1">
            <a:spLocks/>
          </p:cNvSpPr>
          <p:nvPr/>
        </p:nvSpPr>
        <p:spPr>
          <a:xfrm>
            <a:off x="1355558" y="365127"/>
            <a:ext cx="6472989" cy="11079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pPr algn="ctr"/>
            <a:r>
              <a:rPr lang="en-US" sz="2800" b="0" dirty="0">
                <a:latin typeface="+mj-lt"/>
                <a:cs typeface="+mj-cs"/>
              </a:rPr>
              <a:t>Services Available for Emergency Cross Support</a:t>
            </a:r>
          </a:p>
        </p:txBody>
      </p:sp>
    </p:spTree>
    <p:extLst>
      <p:ext uri="{BB962C8B-B14F-4D97-AF65-F5344CB8AC3E}">
        <p14:creationId xmlns:p14="http://schemas.microsoft.com/office/powerpoint/2010/main" val="42857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Describes recommended actions for service providers and missions that simplifies the real-time coordination process and reduces the response time during an emergency </a:t>
            </a:r>
          </a:p>
          <a:p>
            <a:pPr lvl="1"/>
            <a:r>
              <a:rPr lang="en-US" dirty="0"/>
              <a:t>Ex. Early coordination on procedures and Points of Contact (POC), RF licensing, creating configuration files at the station, maintaining current trajectory files</a:t>
            </a:r>
          </a:p>
          <a:p>
            <a:r>
              <a:rPr lang="en-US" dirty="0"/>
              <a:t>Describes services available and frequently used during emergency cross support</a:t>
            </a:r>
          </a:p>
          <a:p>
            <a:r>
              <a:rPr lang="en-US" dirty="0"/>
              <a:t>Lists Service Provider POCs and available ground stations; provides a template for exchanging spacecraft specification data</a:t>
            </a:r>
          </a:p>
          <a:p>
            <a:r>
              <a:rPr lang="en-US" dirty="0"/>
              <a:t>SECS SOP draft is currently under review by the IOAG</a:t>
            </a:r>
          </a:p>
        </p:txBody>
      </p:sp>
      <p:sp>
        <p:nvSpPr>
          <p:cNvPr id="3" name="Slide Number Placeholder 2"/>
          <p:cNvSpPr>
            <a:spLocks noGrp="1"/>
          </p:cNvSpPr>
          <p:nvPr>
            <p:ph type="sldNum" sz="quarter" idx="4"/>
          </p:nvPr>
        </p:nvSpPr>
        <p:spPr/>
        <p:txBody>
          <a:bodyPr/>
          <a:lstStyle/>
          <a:p>
            <a:fld id="{A03EAB33-CF8E-4FA2-8F65-F19E30DE928C}" type="slidenum">
              <a:rPr lang="en-US" smtClean="0"/>
              <a:pPr/>
              <a:t>27</a:t>
            </a:fld>
            <a:endParaRPr lang="en-US" dirty="0"/>
          </a:p>
        </p:txBody>
      </p:sp>
      <p:sp>
        <p:nvSpPr>
          <p:cNvPr id="4" name="Date Placeholder 3"/>
          <p:cNvSpPr>
            <a:spLocks noGrp="1"/>
          </p:cNvSpPr>
          <p:nvPr>
            <p:ph type="dt" sz="half" idx="2"/>
          </p:nvPr>
        </p:nvSpPr>
        <p:spPr/>
        <p:txBody>
          <a:bodyPr/>
          <a:lstStyle/>
          <a:p>
            <a:r>
              <a:rPr lang="en-US"/>
              <a:t>17 September 2019</a:t>
            </a:r>
            <a:endParaRPr lang="en-US" dirty="0"/>
          </a:p>
        </p:txBody>
      </p:sp>
      <p:sp>
        <p:nvSpPr>
          <p:cNvPr id="5" name="Title 1"/>
          <p:cNvSpPr txBox="1">
            <a:spLocks/>
          </p:cNvSpPr>
          <p:nvPr/>
        </p:nvSpPr>
        <p:spPr>
          <a:xfrm>
            <a:off x="1355558" y="365127"/>
            <a:ext cx="6472989" cy="11079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pPr algn="ctr"/>
            <a:r>
              <a:rPr lang="en-US" sz="2800" b="0" dirty="0">
                <a:latin typeface="+mj-lt"/>
                <a:cs typeface="+mj-cs"/>
              </a:rPr>
              <a:t>SECS Standard Operating Processes and Procedures (SOP)</a:t>
            </a:r>
          </a:p>
        </p:txBody>
      </p:sp>
    </p:spTree>
    <p:extLst>
      <p:ext uri="{BB962C8B-B14F-4D97-AF65-F5344CB8AC3E}">
        <p14:creationId xmlns:p14="http://schemas.microsoft.com/office/powerpoint/2010/main" val="834738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502239" y="1590937"/>
            <a:ext cx="3214999" cy="3442187"/>
          </a:xfrm>
          <a:prstGeom prst="roundRect">
            <a:avLst/>
          </a:prstGeom>
          <a:solidFill>
            <a:schemeClr val="bg1">
              <a:lumMod val="95000"/>
            </a:schemeClr>
          </a:solidFill>
          <a:ln>
            <a:solidFill>
              <a:schemeClr val="accent5">
                <a:lumMod val="5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Rounded Rectangle 15"/>
          <p:cNvSpPr/>
          <p:nvPr/>
        </p:nvSpPr>
        <p:spPr>
          <a:xfrm>
            <a:off x="3849093" y="1590937"/>
            <a:ext cx="2450124" cy="2209793"/>
          </a:xfrm>
          <a:prstGeom prst="roundRect">
            <a:avLst/>
          </a:prstGeom>
          <a:solidFill>
            <a:schemeClr val="bg1">
              <a:lumMod val="95000"/>
            </a:schemeClr>
          </a:solidFill>
          <a:ln>
            <a:solidFill>
              <a:schemeClr val="accent5">
                <a:lumMod val="5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Rounded Rectangle 16"/>
          <p:cNvSpPr/>
          <p:nvPr/>
        </p:nvSpPr>
        <p:spPr>
          <a:xfrm>
            <a:off x="6454576" y="1590937"/>
            <a:ext cx="2180493" cy="2216044"/>
          </a:xfrm>
          <a:prstGeom prst="roundRect">
            <a:avLst/>
          </a:prstGeom>
          <a:solidFill>
            <a:schemeClr val="bg1">
              <a:lumMod val="95000"/>
            </a:schemeClr>
          </a:solidFill>
          <a:ln>
            <a:solidFill>
              <a:schemeClr val="accent5">
                <a:lumMod val="5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Slide Number Placeholder 3"/>
          <p:cNvSpPr>
            <a:spLocks noGrp="1"/>
          </p:cNvSpPr>
          <p:nvPr>
            <p:ph type="sldNum" sz="quarter" idx="4"/>
          </p:nvPr>
        </p:nvSpPr>
        <p:spPr/>
        <p:txBody>
          <a:bodyPr/>
          <a:lstStyle/>
          <a:p>
            <a:pPr lvl="0"/>
            <a:fld id="{801DA716-1053-A54C-ACB4-B7639306C3F1}" type="slidenum">
              <a:rPr lang="en-US" noProof="0" smtClean="0"/>
              <a:pPr lvl="0"/>
              <a:t>28</a:t>
            </a:fld>
            <a:endParaRPr lang="en-US" noProof="0"/>
          </a:p>
        </p:txBody>
      </p:sp>
      <p:sp>
        <p:nvSpPr>
          <p:cNvPr id="2" name="Title 1"/>
          <p:cNvSpPr>
            <a:spLocks noGrp="1"/>
          </p:cNvSpPr>
          <p:nvPr>
            <p:ph type="title" idx="4294967295"/>
          </p:nvPr>
        </p:nvSpPr>
        <p:spPr>
          <a:xfrm>
            <a:off x="1083512" y="97948"/>
            <a:ext cx="7704944" cy="1325562"/>
          </a:xfrm>
        </p:spPr>
        <p:txBody>
          <a:bodyPr>
            <a:noAutofit/>
          </a:bodyPr>
          <a:lstStyle/>
          <a:p>
            <a:r>
              <a:rPr lang="en-US" sz="2400" dirty="0"/>
              <a:t>Implementations Options</a:t>
            </a:r>
            <a:br>
              <a:rPr lang="en-US" sz="2400" dirty="0"/>
            </a:br>
            <a:r>
              <a:rPr lang="en-US" sz="2400" dirty="0"/>
              <a:t>Support Scenarios As Described in Standard Operating Procedure</a:t>
            </a:r>
          </a:p>
        </p:txBody>
      </p:sp>
      <p:sp>
        <p:nvSpPr>
          <p:cNvPr id="11" name="TextBox 10"/>
          <p:cNvSpPr txBox="1"/>
          <p:nvPr/>
        </p:nvSpPr>
        <p:spPr>
          <a:xfrm>
            <a:off x="706160" y="1675214"/>
            <a:ext cx="2987574" cy="28623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lumMod val="50000"/>
                  </a:schemeClr>
                </a:solidFill>
                <a:effectLst/>
                <a:uLnTx/>
                <a:uFillTx/>
                <a:latin typeface="Calibri"/>
                <a:ea typeface="+mn-ea"/>
                <a:cs typeface="+mn-cs"/>
              </a:rPr>
              <a:t>COMMITTED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The provider agrees to: </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Maintain RF licenses for nominated Spacecraft </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Maintain a functioning TT&amp;C configuration on the desired ground station </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Maintain a functioning </a:t>
            </a:r>
            <a:r>
              <a:rPr kumimoji="0" lang="en-US" sz="1200" b="0" i="0" u="none" strike="noStrike" kern="1200" cap="none" spc="0" normalizeH="0" baseline="0" noProof="0" dirty="0" err="1">
                <a:ln>
                  <a:noFill/>
                </a:ln>
                <a:solidFill>
                  <a:prstClr val="black"/>
                </a:solidFill>
                <a:effectLst/>
                <a:uLnTx/>
                <a:uFillTx/>
                <a:latin typeface="Calibri"/>
                <a:ea typeface="+mn-ea"/>
                <a:cs typeface="+mn-cs"/>
              </a:rPr>
              <a:t>Comms</a:t>
            </a:r>
            <a:r>
              <a:rPr kumimoji="0" lang="en-US" sz="1200" b="0" i="0" u="none" strike="noStrike" kern="1200" cap="none" spc="0" normalizeH="0" baseline="0" noProof="0" dirty="0">
                <a:ln>
                  <a:noFill/>
                </a:ln>
                <a:solidFill>
                  <a:prstClr val="black"/>
                </a:solidFill>
                <a:effectLst/>
                <a:uLnTx/>
                <a:uFillTx/>
                <a:latin typeface="Calibri"/>
                <a:ea typeface="+mn-ea"/>
                <a:cs typeface="+mn-cs"/>
              </a:rPr>
              <a:t> infrastructure between the agencies involved </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Maintain a functioning FD infrastructure for processing Orbital Predicts and Radiometric Data </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Perform periodic validation tracks (6 -12 monthly) on nominated Spacecraft </a:t>
            </a:r>
          </a:p>
        </p:txBody>
      </p:sp>
      <p:sp>
        <p:nvSpPr>
          <p:cNvPr id="12" name="TextBox 11"/>
          <p:cNvSpPr txBox="1"/>
          <p:nvPr/>
        </p:nvSpPr>
        <p:spPr>
          <a:xfrm>
            <a:off x="3849093" y="1652989"/>
            <a:ext cx="2450124" cy="193899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lumMod val="50000"/>
                  </a:schemeClr>
                </a:solidFill>
                <a:effectLst/>
                <a:uLnTx/>
                <a:uFillTx/>
                <a:latin typeface="Calibri"/>
                <a:ea typeface="+mn-ea"/>
                <a:cs typeface="+mn-cs"/>
              </a:rPr>
              <a:t>ACKNOWLEDGED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The provider agrees to: </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Maintain a TT&amp;C configuration on the desired ground station (untested, no periodic validation) </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Maintain a functioning FD infrastructure for processing Orbital Predicts and Radiometric Data </a:t>
            </a:r>
          </a:p>
        </p:txBody>
      </p:sp>
      <p:sp>
        <p:nvSpPr>
          <p:cNvPr id="13" name="TextBox 12"/>
          <p:cNvSpPr txBox="1"/>
          <p:nvPr/>
        </p:nvSpPr>
        <p:spPr>
          <a:xfrm>
            <a:off x="6507331" y="1699269"/>
            <a:ext cx="2127738"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lumMod val="50000"/>
                  </a:schemeClr>
                </a:solidFill>
                <a:effectLst/>
                <a:uLnTx/>
                <a:uFillTx/>
                <a:latin typeface="Calibri"/>
                <a:ea typeface="+mn-ea"/>
                <a:cs typeface="+mn-cs"/>
              </a:rPr>
              <a:t>NON-REGISTERED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The provider agrees, on a best effort basis, to: </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Real Time preparation of Ground Station Configuration </a:t>
            </a:r>
          </a:p>
        </p:txBody>
      </p:sp>
      <p:sp>
        <p:nvSpPr>
          <p:cNvPr id="14" name="TextBox 13"/>
          <p:cNvSpPr txBox="1"/>
          <p:nvPr/>
        </p:nvSpPr>
        <p:spPr>
          <a:xfrm>
            <a:off x="3849093" y="3937507"/>
            <a:ext cx="4941422" cy="116955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prstClr val="black"/>
                </a:solidFill>
                <a:effectLst/>
                <a:uLnTx/>
                <a:uFillTx/>
                <a:latin typeface="Calibri"/>
                <a:ea typeface="+mn-ea"/>
                <a:cs typeface="+mn-cs"/>
              </a:rPr>
              <a:t>Notes: </a:t>
            </a:r>
            <a:r>
              <a:rPr kumimoji="0" lang="en-US" sz="1400" b="0" i="1" u="none" strike="noStrike" kern="1200" cap="none" spc="0" normalizeH="0" baseline="0" noProof="0" dirty="0">
                <a:ln>
                  <a:noFill/>
                </a:ln>
                <a:solidFill>
                  <a:prstClr val="black"/>
                </a:solidFill>
                <a:effectLst/>
                <a:uLnTx/>
                <a:uFillTx/>
                <a:latin typeface="Calibri"/>
                <a:ea typeface="+mn-ea"/>
                <a:cs typeface="+mn-cs"/>
              </a:rPr>
              <a:t>In each of the three cases the services provided will depend on the emergency situation. At a minimum, ‘engineering services’ may be available. If the emergency state permits, also full TM/TC and radiometric services. Also, terms</a:t>
            </a:r>
            <a:r>
              <a:rPr kumimoji="0" lang="en-US" sz="1400" b="0" i="1" u="none" strike="noStrike" kern="1200" cap="none" spc="0" normalizeH="0" noProof="0" dirty="0">
                <a:ln>
                  <a:noFill/>
                </a:ln>
                <a:solidFill>
                  <a:prstClr val="black"/>
                </a:solidFill>
                <a:effectLst/>
                <a:uLnTx/>
                <a:uFillTx/>
                <a:latin typeface="Calibri"/>
                <a:ea typeface="+mn-ea"/>
                <a:cs typeface="+mn-cs"/>
              </a:rPr>
              <a:t> of support scenarios may vary between service providers.</a:t>
            </a: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Right Triangle 23"/>
          <p:cNvSpPr/>
          <p:nvPr/>
        </p:nvSpPr>
        <p:spPr>
          <a:xfrm>
            <a:off x="428006" y="5518455"/>
            <a:ext cx="8305687" cy="877090"/>
          </a:xfrm>
          <a:prstGeom prst="rtTriangle">
            <a:avLst/>
          </a:prstGeom>
          <a:solidFill>
            <a:schemeClr val="accent5">
              <a:lumMod val="20000"/>
              <a:lumOff val="80000"/>
            </a:schemeClr>
          </a:solidFill>
          <a:ln>
            <a:solidFill>
              <a:schemeClr val="tx2">
                <a:lumMod val="50000"/>
              </a:schemeClr>
            </a:solidFill>
          </a:ln>
          <a:effectLst/>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a:ea typeface="+mn-ea"/>
              <a:cs typeface="+mn-cs"/>
            </a:endParaRPr>
          </a:p>
        </p:txBody>
      </p:sp>
      <p:sp>
        <p:nvSpPr>
          <p:cNvPr id="28" name="Right Triangle 27"/>
          <p:cNvSpPr/>
          <p:nvPr/>
        </p:nvSpPr>
        <p:spPr>
          <a:xfrm rot="10800000">
            <a:off x="419127" y="5513339"/>
            <a:ext cx="8314566" cy="877090"/>
          </a:xfrm>
          <a:prstGeom prst="rtTriangle">
            <a:avLst/>
          </a:prstGeom>
          <a:solidFill>
            <a:schemeClr val="accent5">
              <a:lumMod val="50000"/>
            </a:schemeClr>
          </a:solidFill>
          <a:ln>
            <a:solidFill>
              <a:schemeClr val="tx2">
                <a:lumMod val="50000"/>
              </a:schemeClr>
            </a:solidFill>
          </a:ln>
          <a:effectLst/>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a:ea typeface="+mn-ea"/>
              <a:cs typeface="+mn-cs"/>
            </a:endParaRPr>
          </a:p>
        </p:txBody>
      </p:sp>
      <p:sp>
        <p:nvSpPr>
          <p:cNvPr id="31" name="TextBox 30"/>
          <p:cNvSpPr txBox="1"/>
          <p:nvPr/>
        </p:nvSpPr>
        <p:spPr>
          <a:xfrm>
            <a:off x="6243920" y="5545943"/>
            <a:ext cx="2298366"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dirty="0">
                <a:solidFill>
                  <a:prstClr val="white"/>
                </a:solidFill>
                <a:latin typeface="Calibri"/>
              </a:rPr>
              <a:t>Increased</a:t>
            </a:r>
            <a:r>
              <a:rPr kumimoji="0" lang="en-US" sz="1400" b="0" i="1" u="none" strike="noStrike" kern="1200" cap="none" spc="0" normalizeH="0" baseline="0" noProof="0" dirty="0">
                <a:ln>
                  <a:noFill/>
                </a:ln>
                <a:solidFill>
                  <a:prstClr val="white"/>
                </a:solidFill>
                <a:effectLst/>
                <a:uLnTx/>
                <a:uFillTx/>
                <a:latin typeface="Calibri"/>
              </a:rPr>
              <a:t> Response Time</a:t>
            </a:r>
          </a:p>
        </p:txBody>
      </p:sp>
      <p:sp>
        <p:nvSpPr>
          <p:cNvPr id="32" name="TextBox 31"/>
          <p:cNvSpPr txBox="1"/>
          <p:nvPr/>
        </p:nvSpPr>
        <p:spPr>
          <a:xfrm>
            <a:off x="142406" y="5690274"/>
            <a:ext cx="2066805"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Calibri"/>
                <a:ea typeface="+mn-ea"/>
                <a:cs typeface="+mn-cs"/>
              </a:rPr>
              <a:t>Higher </a:t>
            </a:r>
            <a:r>
              <a:rPr kumimoji="0" lang="en-US" sz="1400" b="0" i="1" u="none" strike="noStrike" kern="1200" cap="none" spc="0" normalizeH="0" baseline="0" noProof="0" dirty="0">
                <a:ln>
                  <a:noFill/>
                </a:ln>
                <a:effectLst/>
                <a:uLnTx/>
                <a:uFillTx/>
                <a:latin typeface="Calibri"/>
                <a:ea typeface="+mn-ea"/>
                <a:cs typeface="+mn-cs"/>
              </a:rPr>
              <a:t>Level</a:t>
            </a:r>
            <a:r>
              <a:rPr kumimoji="0" lang="en-US" sz="1400" b="0" i="1" u="none" strike="noStrike" kern="1200" cap="none" spc="0" normalizeH="0" noProof="0" dirty="0">
                <a:ln>
                  <a:noFill/>
                </a:ln>
                <a:effectLst/>
                <a:uLnTx/>
                <a:uFillTx/>
                <a:latin typeface="Calibri"/>
                <a:ea typeface="+mn-ea"/>
                <a:cs typeface="+mn-cs"/>
              </a:rPr>
              <a:t> of Preparation</a:t>
            </a:r>
            <a:endParaRPr kumimoji="0" lang="en-US" sz="1400" b="0" i="1" u="none" strike="noStrike" kern="1200" cap="none" spc="0" normalizeH="0" baseline="0" noProof="0" dirty="0">
              <a:ln>
                <a:noFill/>
              </a:ln>
              <a:effectLst/>
              <a:uLnTx/>
              <a:uFillTx/>
              <a:latin typeface="Calibri"/>
              <a:ea typeface="+mn-ea"/>
              <a:cs typeface="+mn-cs"/>
            </a:endParaRPr>
          </a:p>
        </p:txBody>
      </p:sp>
      <p:cxnSp>
        <p:nvCxnSpPr>
          <p:cNvPr id="34" name="Straight Arrow Connector 33"/>
          <p:cNvCxnSpPr/>
          <p:nvPr/>
        </p:nvCxnSpPr>
        <p:spPr>
          <a:xfrm flipV="1">
            <a:off x="451340" y="5425516"/>
            <a:ext cx="8242598" cy="8974"/>
          </a:xfrm>
          <a:prstGeom prst="straightConnector1">
            <a:avLst/>
          </a:prstGeom>
          <a:ln>
            <a:solidFill>
              <a:schemeClr val="accent3">
                <a:lumMod val="50000"/>
              </a:schemeClr>
            </a:solidFill>
            <a:headEnd type="oval" w="med" len="med"/>
            <a:tailEnd type="oval" w="med" len="med"/>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443588" y="5197697"/>
            <a:ext cx="640184"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i="1" u="none" strike="noStrike" kern="1200" cap="none" spc="0" normalizeH="0" baseline="0" noProof="0" dirty="0">
                <a:ln>
                  <a:noFill/>
                </a:ln>
                <a:solidFill>
                  <a:prstClr val="black"/>
                </a:solidFill>
                <a:effectLst/>
                <a:uLnTx/>
                <a:uFillTx/>
                <a:latin typeface="Calibri"/>
                <a:ea typeface="+mn-ea"/>
                <a:cs typeface="+mn-cs"/>
              </a:rPr>
              <a:t>High</a:t>
            </a:r>
            <a:endParaRPr kumimoji="0" lang="en-US" sz="1600" i="1" u="none" strike="noStrike" kern="1200" cap="none" spc="0" normalizeH="0" baseline="0" noProof="0" dirty="0">
              <a:ln>
                <a:noFill/>
              </a:ln>
              <a:solidFill>
                <a:prstClr val="black"/>
              </a:solidFill>
              <a:effectLst/>
              <a:uLnTx/>
              <a:uFillTx/>
              <a:latin typeface="Calibri"/>
              <a:ea typeface="+mn-ea"/>
              <a:cs typeface="+mn-cs"/>
            </a:endParaRPr>
          </a:p>
        </p:txBody>
      </p:sp>
      <p:sp>
        <p:nvSpPr>
          <p:cNvPr id="39" name="TextBox 38"/>
          <p:cNvSpPr txBox="1"/>
          <p:nvPr/>
        </p:nvSpPr>
        <p:spPr>
          <a:xfrm>
            <a:off x="8277878" y="5176383"/>
            <a:ext cx="528815"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i="1" u="none" strike="noStrike" kern="1200" cap="none" spc="0" normalizeH="0" baseline="0" noProof="0" dirty="0">
                <a:ln>
                  <a:noFill/>
                </a:ln>
                <a:solidFill>
                  <a:prstClr val="black"/>
                </a:solidFill>
                <a:effectLst/>
                <a:uLnTx/>
                <a:uFillTx/>
                <a:latin typeface="Calibri"/>
                <a:ea typeface="+mn-ea"/>
                <a:cs typeface="+mn-cs"/>
              </a:rPr>
              <a:t>Low</a:t>
            </a:r>
            <a:endParaRPr kumimoji="0" lang="en-US" sz="1600" i="1" u="none" strike="noStrike" kern="1200" cap="none" spc="0" normalizeH="0" baseline="0" noProof="0" dirty="0">
              <a:ln>
                <a:noFill/>
              </a:ln>
              <a:solidFill>
                <a:prstClr val="black"/>
              </a:solidFill>
              <a:effectLst/>
              <a:uLnTx/>
              <a:uFillTx/>
              <a:latin typeface="Calibri"/>
              <a:ea typeface="+mn-ea"/>
              <a:cs typeface="+mn-cs"/>
            </a:endParaRPr>
          </a:p>
        </p:txBody>
      </p:sp>
      <p:sp>
        <p:nvSpPr>
          <p:cNvPr id="40" name="TextBox 39"/>
          <p:cNvSpPr txBox="1"/>
          <p:nvPr/>
        </p:nvSpPr>
        <p:spPr>
          <a:xfrm>
            <a:off x="2567733" y="5181485"/>
            <a:ext cx="4086309" cy="307777"/>
          </a:xfrm>
          <a:prstGeom prst="rect">
            <a:avLst/>
          </a:prstGeom>
          <a:noFill/>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prstClr val="black"/>
                </a:solidFill>
                <a:effectLst/>
                <a:uLnTx/>
                <a:uFillTx/>
                <a:latin typeface="Calibri"/>
                <a:ea typeface="+mn-ea"/>
                <a:cs typeface="+mn-cs"/>
              </a:rPr>
              <a:t>Level of Mission-Service Provider Pre-Coordination</a:t>
            </a:r>
          </a:p>
        </p:txBody>
      </p:sp>
      <p:cxnSp>
        <p:nvCxnSpPr>
          <p:cNvPr id="43" name="Straight Arrow Connector 42"/>
          <p:cNvCxnSpPr/>
          <p:nvPr/>
        </p:nvCxnSpPr>
        <p:spPr>
          <a:xfrm flipV="1">
            <a:off x="502239" y="5561183"/>
            <a:ext cx="0" cy="731187"/>
          </a:xfrm>
          <a:prstGeom prst="straightConnector1">
            <a:avLst/>
          </a:prstGeom>
          <a:ln>
            <a:solidFill>
              <a:schemeClr val="tx1">
                <a:lumMod val="95000"/>
                <a:lumOff val="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flipV="1">
            <a:off x="8623864" y="5561184"/>
            <a:ext cx="4710" cy="731188"/>
          </a:xfrm>
          <a:prstGeom prst="straightConnector1">
            <a:avLst/>
          </a:prstGeom>
          <a:ln>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3" name="Date Placeholder 2"/>
          <p:cNvSpPr>
            <a:spLocks noGrp="1"/>
          </p:cNvSpPr>
          <p:nvPr>
            <p:ph type="dt" sz="half" idx="2"/>
          </p:nvPr>
        </p:nvSpPr>
        <p:spPr/>
        <p:txBody>
          <a:bodyPr/>
          <a:lstStyle/>
          <a:p>
            <a:r>
              <a:rPr lang="en-US"/>
              <a:t>17 September 2019</a:t>
            </a:r>
            <a:endParaRPr lang="en-US" dirty="0"/>
          </a:p>
        </p:txBody>
      </p:sp>
    </p:spTree>
    <p:extLst>
      <p:ext uri="{BB962C8B-B14F-4D97-AF65-F5344CB8AC3E}">
        <p14:creationId xmlns:p14="http://schemas.microsoft.com/office/powerpoint/2010/main" val="1521827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IOAG believes that these services present an industry engagement opportunity. </a:t>
            </a:r>
          </a:p>
          <a:p>
            <a:pPr lvl="1"/>
            <a:r>
              <a:rPr lang="en-US" dirty="0"/>
              <a:t>The basic concepts documented in the SOP can be leveraged by industry to serve as candidate emergency cross support providers.</a:t>
            </a:r>
          </a:p>
          <a:p>
            <a:r>
              <a:rPr lang="en-US" dirty="0"/>
              <a:t>Potential Benefits</a:t>
            </a:r>
          </a:p>
          <a:p>
            <a:pPr lvl="1"/>
            <a:r>
              <a:rPr lang="en-US" dirty="0"/>
              <a:t>Requires minimal industry investment, presenting a possible business case</a:t>
            </a:r>
          </a:p>
          <a:p>
            <a:pPr lvl="1"/>
            <a:r>
              <a:rPr lang="en-US" dirty="0"/>
              <a:t>Creates a standardized process capability between agencies as well as industry</a:t>
            </a:r>
          </a:p>
          <a:p>
            <a:pPr lvl="2"/>
            <a:r>
              <a:rPr lang="en-US" dirty="0"/>
              <a:t>Reduces confusion during an emergency</a:t>
            </a:r>
          </a:p>
          <a:p>
            <a:pPr lvl="2"/>
            <a:r>
              <a:rPr lang="en-US" dirty="0"/>
              <a:t>Simplifies the interface to other agencies</a:t>
            </a:r>
          </a:p>
          <a:p>
            <a:pPr lvl="2"/>
            <a:r>
              <a:rPr lang="en-US" dirty="0"/>
              <a:t>Identifies appropriate points of contact</a:t>
            </a:r>
          </a:p>
          <a:p>
            <a:pPr lvl="1"/>
            <a:r>
              <a:rPr lang="en-US" dirty="0"/>
              <a:t>Creates a centralized location listing available ground stations and points of contact</a:t>
            </a:r>
          </a:p>
          <a:p>
            <a:endParaRPr lang="en-US" dirty="0"/>
          </a:p>
        </p:txBody>
      </p:sp>
      <p:sp>
        <p:nvSpPr>
          <p:cNvPr id="3" name="Slide Number Placeholder 2"/>
          <p:cNvSpPr>
            <a:spLocks noGrp="1"/>
          </p:cNvSpPr>
          <p:nvPr>
            <p:ph type="sldNum" sz="quarter" idx="4"/>
          </p:nvPr>
        </p:nvSpPr>
        <p:spPr/>
        <p:txBody>
          <a:bodyPr/>
          <a:lstStyle/>
          <a:p>
            <a:fld id="{A03EAB33-CF8E-4FA2-8F65-F19E30DE928C}" type="slidenum">
              <a:rPr lang="en-US" smtClean="0"/>
              <a:pPr/>
              <a:t>29</a:t>
            </a:fld>
            <a:endParaRPr lang="en-US" dirty="0"/>
          </a:p>
        </p:txBody>
      </p:sp>
      <p:sp>
        <p:nvSpPr>
          <p:cNvPr id="4" name="Date Placeholder 3"/>
          <p:cNvSpPr>
            <a:spLocks noGrp="1"/>
          </p:cNvSpPr>
          <p:nvPr>
            <p:ph type="dt" sz="half" idx="2"/>
          </p:nvPr>
        </p:nvSpPr>
        <p:spPr/>
        <p:txBody>
          <a:bodyPr/>
          <a:lstStyle/>
          <a:p>
            <a:r>
              <a:rPr lang="en-US"/>
              <a:t>17 September 2019</a:t>
            </a:r>
            <a:endParaRPr lang="en-US" dirty="0"/>
          </a:p>
        </p:txBody>
      </p:sp>
      <p:sp>
        <p:nvSpPr>
          <p:cNvPr id="5" name="Title 1"/>
          <p:cNvSpPr txBox="1">
            <a:spLocks/>
          </p:cNvSpPr>
          <p:nvPr/>
        </p:nvSpPr>
        <p:spPr>
          <a:xfrm>
            <a:off x="1355558" y="365127"/>
            <a:ext cx="6472989" cy="11079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Helvetica" panose="020B0604020202020204" pitchFamily="34" charset="0"/>
                <a:ea typeface="+mj-ea"/>
                <a:cs typeface="Helvetica" panose="020B0604020202020204" pitchFamily="34" charset="0"/>
              </a:defRPr>
            </a:lvl1pPr>
          </a:lstStyle>
          <a:p>
            <a:pPr algn="ctr"/>
            <a:r>
              <a:rPr lang="en-US" sz="2800" b="0" dirty="0">
                <a:latin typeface="+mj-lt"/>
                <a:cs typeface="+mj-cs"/>
              </a:rPr>
              <a:t>Potential Opportunities for Industry</a:t>
            </a:r>
          </a:p>
        </p:txBody>
      </p:sp>
    </p:spTree>
    <p:extLst>
      <p:ext uri="{BB962C8B-B14F-4D97-AF65-F5344CB8AC3E}">
        <p14:creationId xmlns:p14="http://schemas.microsoft.com/office/powerpoint/2010/main" val="1335215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599" y="457200"/>
            <a:ext cx="6955971" cy="1143000"/>
          </a:xfrm>
        </p:spPr>
        <p:txBody>
          <a:bodyPr>
            <a:normAutofit/>
          </a:bodyPr>
          <a:lstStyle/>
          <a:p>
            <a:r>
              <a:rPr lang="en-GB" sz="2800" dirty="0"/>
              <a:t>Interaction with Commercial Providers and Operators</a:t>
            </a:r>
          </a:p>
        </p:txBody>
      </p:sp>
      <p:sp>
        <p:nvSpPr>
          <p:cNvPr id="3" name="Content Placeholder 2"/>
          <p:cNvSpPr>
            <a:spLocks noGrp="1"/>
          </p:cNvSpPr>
          <p:nvPr>
            <p:ph idx="1"/>
          </p:nvPr>
        </p:nvSpPr>
        <p:spPr/>
        <p:txBody>
          <a:bodyPr>
            <a:normAutofit/>
          </a:bodyPr>
          <a:lstStyle/>
          <a:p>
            <a:pPr marL="457200" lvl="1" indent="0">
              <a:buNone/>
            </a:pPr>
            <a:r>
              <a:rPr lang="en-GB" sz="2000" dirty="0"/>
              <a:t>The latest IOP meeting addressed among others the interaction with Commercial Providers and Operators and agreed on the following resolutions:</a:t>
            </a:r>
          </a:p>
          <a:p>
            <a:pPr marL="457200" lvl="1" indent="0">
              <a:buNone/>
            </a:pPr>
            <a:endParaRPr lang="en-GB" sz="2000" dirty="0"/>
          </a:p>
          <a:p>
            <a:pPr lvl="1"/>
            <a:r>
              <a:rPr lang="en-GB" sz="2000" dirty="0"/>
              <a:t>The IOP acknowledges the potential benefits of a closer interaction with commercial providers and operators of operations services.</a:t>
            </a:r>
          </a:p>
          <a:p>
            <a:pPr lvl="1"/>
            <a:endParaRPr lang="en-GB" sz="2000" dirty="0"/>
          </a:p>
          <a:p>
            <a:pPr lvl="1"/>
            <a:r>
              <a:rPr lang="en-GB" sz="2000" dirty="0"/>
              <a:t>The IOP asks the IOAG to explore options and establish mechanisms to engage with relevant commercial providers as an initial step. </a:t>
            </a:r>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3</a:t>
            </a:fld>
            <a:endParaRPr lang="en-US"/>
          </a:p>
        </p:txBody>
      </p:sp>
    </p:spTree>
    <p:extLst>
      <p:ext uri="{BB962C8B-B14F-4D97-AF65-F5344CB8AC3E}">
        <p14:creationId xmlns:p14="http://schemas.microsoft.com/office/powerpoint/2010/main" val="3734904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a:xfrm>
            <a:off x="6947048" y="6500211"/>
            <a:ext cx="2057400" cy="365125"/>
          </a:xfrm>
          <a:prstGeom prst="rect">
            <a:avLst/>
          </a:prstGeom>
        </p:spPr>
        <p:txBody>
          <a:bodyPr anchor="ctr"/>
          <a:lstStyle>
            <a:defPPr>
              <a:defRPr lang="en-US"/>
            </a:defPPr>
            <a:lvl1pPr marL="0" algn="r" defTabSz="457200" rtl="0" eaLnBrk="1" latinLnBrk="0" hangingPunct="1">
              <a:defRPr sz="1200" i="1" kern="1200">
                <a:solidFill>
                  <a:schemeClr val="bg1">
                    <a:lumMod val="9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03EAB33-CF8E-4FA2-8F65-F19E30DE928C}" type="slidenum">
              <a:rPr lang="en-US" smtClean="0"/>
              <a:pPr/>
              <a:t>30</a:t>
            </a:fld>
            <a:endParaRPr lang="en-US" dirty="0"/>
          </a:p>
        </p:txBody>
      </p:sp>
      <p:sp>
        <p:nvSpPr>
          <p:cNvPr id="4" name="Date Placeholder 3"/>
          <p:cNvSpPr>
            <a:spLocks noGrp="1"/>
          </p:cNvSpPr>
          <p:nvPr>
            <p:ph type="dt" sz="half" idx="2"/>
          </p:nvPr>
        </p:nvSpPr>
        <p:spPr>
          <a:xfrm>
            <a:off x="182076" y="6500211"/>
            <a:ext cx="2307265" cy="365125"/>
          </a:xfrm>
          <a:prstGeom prst="rect">
            <a:avLst/>
          </a:prstGeom>
        </p:spPr>
        <p:txBody>
          <a:bodyPr vert="horz" lIns="91440" tIns="45720" rIns="91440" bIns="45720" rtlCol="0" anchor="ctr"/>
          <a:lstStyle>
            <a:defPPr>
              <a:defRPr lang="en-US"/>
            </a:defPPr>
            <a:lvl1pPr marL="0" algn="l" defTabSz="457200" rtl="0" eaLnBrk="1" latinLnBrk="0" hangingPunct="1">
              <a:defRPr sz="1200" i="1" kern="1200">
                <a:solidFill>
                  <a:schemeClr val="bg1">
                    <a:lumMod val="9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17 September 2019</a:t>
            </a:r>
            <a:endParaRPr lang="en-US" dirty="0"/>
          </a:p>
        </p:txBody>
      </p:sp>
      <p:sp>
        <p:nvSpPr>
          <p:cNvPr id="5" name="Title 4"/>
          <p:cNvSpPr>
            <a:spLocks noGrp="1"/>
          </p:cNvSpPr>
          <p:nvPr>
            <p:ph type="title"/>
          </p:nvPr>
        </p:nvSpPr>
        <p:spPr>
          <a:xfrm>
            <a:off x="1208598" y="365126"/>
            <a:ext cx="7421052" cy="1325563"/>
          </a:xfrm>
        </p:spPr>
        <p:txBody>
          <a:bodyPr>
            <a:noAutofit/>
          </a:bodyPr>
          <a:lstStyle/>
          <a:p>
            <a:r>
              <a:rPr lang="en-US" sz="2800" dirty="0"/>
              <a:t>Implementations Options</a:t>
            </a:r>
            <a:br>
              <a:rPr lang="en-US" sz="2400" dirty="0"/>
            </a:br>
            <a:r>
              <a:rPr lang="en-US" sz="1800" dirty="0"/>
              <a:t>Support Scenarios As Described in Standard Operating Procedure</a:t>
            </a:r>
          </a:p>
        </p:txBody>
      </p:sp>
      <p:graphicFrame>
        <p:nvGraphicFramePr>
          <p:cNvPr id="6" name="Table 5"/>
          <p:cNvGraphicFramePr>
            <a:graphicFrameLocks noGrp="1"/>
          </p:cNvGraphicFramePr>
          <p:nvPr/>
        </p:nvGraphicFramePr>
        <p:xfrm>
          <a:off x="118583" y="1609725"/>
          <a:ext cx="8720617" cy="4301942"/>
        </p:xfrm>
        <a:graphic>
          <a:graphicData uri="http://schemas.openxmlformats.org/drawingml/2006/table">
            <a:tbl>
              <a:tblPr firstRow="1">
                <a:tableStyleId>{5C22544A-7EE6-4342-B048-85BDC9FD1C3A}</a:tableStyleId>
              </a:tblPr>
              <a:tblGrid>
                <a:gridCol w="4974915">
                  <a:extLst>
                    <a:ext uri="{9D8B030D-6E8A-4147-A177-3AD203B41FA5}">
                      <a16:colId xmlns:a16="http://schemas.microsoft.com/office/drawing/2014/main" val="1191373269"/>
                    </a:ext>
                  </a:extLst>
                </a:gridCol>
                <a:gridCol w="1167575">
                  <a:extLst>
                    <a:ext uri="{9D8B030D-6E8A-4147-A177-3AD203B41FA5}">
                      <a16:colId xmlns:a16="http://schemas.microsoft.com/office/drawing/2014/main" val="1843242266"/>
                    </a:ext>
                  </a:extLst>
                </a:gridCol>
                <a:gridCol w="1244984">
                  <a:extLst>
                    <a:ext uri="{9D8B030D-6E8A-4147-A177-3AD203B41FA5}">
                      <a16:colId xmlns:a16="http://schemas.microsoft.com/office/drawing/2014/main" val="2807017805"/>
                    </a:ext>
                  </a:extLst>
                </a:gridCol>
                <a:gridCol w="1333143">
                  <a:extLst>
                    <a:ext uri="{9D8B030D-6E8A-4147-A177-3AD203B41FA5}">
                      <a16:colId xmlns:a16="http://schemas.microsoft.com/office/drawing/2014/main" val="3041928959"/>
                    </a:ext>
                  </a:extLst>
                </a:gridCol>
              </a:tblGrid>
              <a:tr h="161925">
                <a:tc>
                  <a:txBody>
                    <a:bodyPr/>
                    <a:lstStyle/>
                    <a:p>
                      <a:r>
                        <a:rPr lang="en-US" sz="1500" dirty="0"/>
                        <a:t>Service Provider</a:t>
                      </a:r>
                      <a:r>
                        <a:rPr lang="en-US" sz="1500" baseline="0" dirty="0"/>
                        <a:t> Preparation Prior to Emergency</a:t>
                      </a:r>
                      <a:endParaRPr lang="en-US" sz="1500" dirty="0"/>
                    </a:p>
                  </a:txBody>
                  <a:tcPr marL="48768" marR="48768" marT="19507" marB="195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r>
                        <a:rPr lang="en-US" sz="1400" dirty="0"/>
                        <a:t>Committed</a:t>
                      </a:r>
                    </a:p>
                  </a:txBody>
                  <a:tcPr marL="48768" marR="48768" marT="19507" marB="1950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r>
                        <a:rPr lang="en-US" sz="1400" dirty="0"/>
                        <a:t>Acknowledged</a:t>
                      </a:r>
                    </a:p>
                  </a:txBody>
                  <a:tcPr marL="48768" marR="48768" marT="19507" marB="1950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r>
                        <a:rPr lang="en-US" sz="1400" dirty="0"/>
                        <a:t>Non-Registered</a:t>
                      </a:r>
                    </a:p>
                  </a:txBody>
                  <a:tcPr marL="48768" marR="48768" marT="19507" marB="1950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612789936"/>
                  </a:ext>
                </a:extLst>
              </a:tr>
              <a:tr h="401516">
                <a:tc>
                  <a:txBody>
                    <a:bodyPr/>
                    <a:lstStyle/>
                    <a:p>
                      <a:r>
                        <a:rPr lang="en-US" sz="1300" dirty="0"/>
                        <a:t>Concurrence of Agency Service Provider to provide best-effort SECS to Mission</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No</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285657492"/>
                  </a:ext>
                </a:extLst>
              </a:tr>
              <a:tr h="218753">
                <a:tc>
                  <a:txBody>
                    <a:bodyPr/>
                    <a:lstStyle/>
                    <a:p>
                      <a:r>
                        <a:rPr lang="en-US" sz="1300" dirty="0"/>
                        <a:t>Ground</a:t>
                      </a:r>
                      <a:r>
                        <a:rPr lang="en-US" sz="1300" baseline="0" dirty="0"/>
                        <a:t> Station Configuration for User TT&amp;C</a:t>
                      </a:r>
                      <a:endParaRPr lang="en-US" sz="1300"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No</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683174651"/>
                  </a:ext>
                </a:extLst>
              </a:tr>
              <a:tr h="401516">
                <a:tc>
                  <a:txBody>
                    <a:bodyPr/>
                    <a:lstStyle/>
                    <a:p>
                      <a:r>
                        <a:rPr lang="en-US" sz="1300" dirty="0"/>
                        <a:t>Periodic Validation &amp; Testing for Ground Station Configuration (6-12 months)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No</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sz="1300" dirty="0"/>
                        <a:t>No</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310259252"/>
                  </a:ext>
                </a:extLst>
              </a:tr>
              <a:tr h="401516">
                <a:tc>
                  <a:txBody>
                    <a:bodyPr/>
                    <a:lstStyle/>
                    <a:p>
                      <a:r>
                        <a:rPr lang="en-US" sz="1300" dirty="0"/>
                        <a:t>Maintain functioning FD infrastructure</a:t>
                      </a:r>
                      <a:r>
                        <a:rPr lang="en-US" sz="1300" baseline="0" dirty="0"/>
                        <a:t> for processing orbital predicts and radiometric data</a:t>
                      </a:r>
                      <a:endParaRPr lang="en-US" sz="1300"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No</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720913803"/>
                  </a:ext>
                </a:extLst>
              </a:tr>
              <a:tr h="218753">
                <a:tc>
                  <a:txBody>
                    <a:bodyPr/>
                    <a:lstStyle/>
                    <a:p>
                      <a:r>
                        <a:rPr lang="en-US" sz="1300" dirty="0"/>
                        <a:t>Maintain function communications infrastructure</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As Agreed</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300" dirty="0"/>
                        <a:t>No</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250066021"/>
                  </a:ext>
                </a:extLst>
              </a:tr>
              <a:tr h="218753">
                <a:tc>
                  <a:txBody>
                    <a:bodyPr/>
                    <a:lstStyle/>
                    <a:p>
                      <a:r>
                        <a:rPr lang="en-US" sz="1300" dirty="0"/>
                        <a:t>Obtain RF Licenses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Yes</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300" dirty="0"/>
                        <a:t>As</a:t>
                      </a:r>
                      <a:r>
                        <a:rPr lang="en-US" sz="1300" baseline="0" dirty="0"/>
                        <a:t> Agreed</a:t>
                      </a:r>
                      <a:endParaRPr lang="en-US" sz="1300"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300" dirty="0"/>
                        <a:t>No</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943957067"/>
                  </a:ext>
                </a:extLst>
              </a:tr>
              <a:tr h="401516">
                <a:tc>
                  <a:txBody>
                    <a:bodyPr/>
                    <a:lstStyle/>
                    <a:p>
                      <a:r>
                        <a:rPr lang="en-US" sz="1300" b="1" i="1" dirty="0"/>
                        <a:t>Response</a:t>
                      </a:r>
                      <a:r>
                        <a:rPr lang="en-US" sz="1300" b="1" i="1" baseline="0" dirty="0"/>
                        <a:t> Time for Engineering Services</a:t>
                      </a:r>
                      <a:endParaRPr lang="en-US" sz="1300" b="1" i="1"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300" b="1" dirty="0"/>
                        <a:t>ASAP</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300" b="1" dirty="0"/>
                        <a:t>ASAP</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300" b="1" dirty="0"/>
                        <a:t>Up to x day(s); not guaranteed</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862272788"/>
                  </a:ext>
                </a:extLst>
              </a:tr>
              <a:tr h="401516">
                <a:tc>
                  <a:txBody>
                    <a:bodyPr/>
                    <a:lstStyle/>
                    <a:p>
                      <a:r>
                        <a:rPr lang="en-US" sz="1300" b="1" i="1" dirty="0"/>
                        <a:t>Response Time for Return</a:t>
                      </a:r>
                      <a:r>
                        <a:rPr lang="en-US" sz="1300" b="1" i="1" baseline="0" dirty="0"/>
                        <a:t> Data Delivery</a:t>
                      </a:r>
                      <a:endParaRPr lang="en-US" sz="1300" b="1" i="1"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300" b="1" dirty="0"/>
                        <a:t>ASAP</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300" b="1" dirty="0"/>
                        <a:t>Up to x day(s); not guaranteed</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300" b="1" dirty="0"/>
                        <a:t>Up to x week(s); not guaranteed</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180913201"/>
                  </a:ext>
                </a:extLst>
              </a:tr>
              <a:tr h="401516">
                <a:tc>
                  <a:txBody>
                    <a:bodyPr/>
                    <a:lstStyle/>
                    <a:p>
                      <a:r>
                        <a:rPr lang="en-US" sz="1300" b="1" i="1" dirty="0"/>
                        <a:t>Response</a:t>
                      </a:r>
                      <a:r>
                        <a:rPr lang="en-US" sz="1300" b="1" i="1" baseline="0" dirty="0"/>
                        <a:t> Time for Forward Data Delivery</a:t>
                      </a:r>
                      <a:endParaRPr lang="en-US" sz="1300" b="1" i="1"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300" b="1" dirty="0"/>
                        <a:t>ASAP</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dirty="0"/>
                        <a:t>Up to x day(s); not guaranteed</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dirty="0"/>
                        <a:t>Up to x week(s); not guaranteed</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354462075"/>
                  </a:ext>
                </a:extLst>
              </a:tr>
              <a:tr h="218753">
                <a:tc>
                  <a:txBody>
                    <a:bodyPr/>
                    <a:lstStyle/>
                    <a:p>
                      <a:r>
                        <a:rPr lang="en-US" sz="1300" dirty="0"/>
                        <a:t>Point of Contact</a:t>
                      </a:r>
                      <a:r>
                        <a:rPr lang="en-US" sz="1300" baseline="0" dirty="0"/>
                        <a:t> Prior to Emergency</a:t>
                      </a:r>
                      <a:endParaRPr lang="en-US" sz="1300"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IPOC</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t>IPOC</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t>N/A</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4332192"/>
                  </a:ext>
                </a:extLst>
              </a:tr>
              <a:tr h="218753">
                <a:tc>
                  <a:txBody>
                    <a:bodyPr/>
                    <a:lstStyle/>
                    <a:p>
                      <a:r>
                        <a:rPr lang="en-US" sz="1300" dirty="0"/>
                        <a:t>Point of Contact</a:t>
                      </a:r>
                      <a:r>
                        <a:rPr lang="en-US" sz="1300" baseline="0" dirty="0"/>
                        <a:t> During Emergency</a:t>
                      </a:r>
                      <a:endParaRPr lang="en-US" sz="1300"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OPOC</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t>OPOC</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t>IPOC then</a:t>
                      </a:r>
                      <a:r>
                        <a:rPr lang="en-US" sz="1300" baseline="0" dirty="0"/>
                        <a:t> OPOC</a:t>
                      </a:r>
                      <a:endParaRPr lang="en-US" sz="1300"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397320"/>
                  </a:ext>
                </a:extLst>
              </a:tr>
              <a:tr h="218753">
                <a:tc>
                  <a:txBody>
                    <a:bodyPr/>
                    <a:lstStyle/>
                    <a:p>
                      <a:r>
                        <a:rPr lang="en-US" sz="1300" dirty="0"/>
                        <a:t>Associated Costs to Mission</a:t>
                      </a:r>
                      <a:r>
                        <a:rPr lang="en-US" sz="1300" baseline="0" dirty="0"/>
                        <a:t> for Services</a:t>
                      </a:r>
                      <a:endParaRPr lang="en-US" sz="1300"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300" dirty="0"/>
                        <a:t>Agency</a:t>
                      </a:r>
                      <a:r>
                        <a:rPr lang="en-US" sz="1300" baseline="0" dirty="0"/>
                        <a:t>-Specific</a:t>
                      </a:r>
                      <a:endParaRPr lang="en-US" sz="1300" dirty="0"/>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t>Agency-Specific</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Agency-Specific</a:t>
                      </a:r>
                    </a:p>
                  </a:txBody>
                  <a:tcPr marL="48768" marR="48768" marT="19507" marB="19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4254170"/>
                  </a:ext>
                </a:extLst>
              </a:tr>
            </a:tbl>
          </a:graphicData>
        </a:graphic>
      </p:graphicFrame>
      <p:sp>
        <p:nvSpPr>
          <p:cNvPr id="7" name="TextBox 6"/>
          <p:cNvSpPr txBox="1"/>
          <p:nvPr/>
        </p:nvSpPr>
        <p:spPr>
          <a:xfrm>
            <a:off x="118583" y="5901505"/>
            <a:ext cx="7115111" cy="461665"/>
          </a:xfrm>
          <a:prstGeom prst="rect">
            <a:avLst/>
          </a:prstGeom>
          <a:noFill/>
        </p:spPr>
        <p:txBody>
          <a:bodyPr wrap="square" rtlCol="0">
            <a:spAutoFit/>
          </a:bodyPr>
          <a:lstStyle/>
          <a:p>
            <a:r>
              <a:rPr lang="en-US" sz="1200" i="1" dirty="0"/>
              <a:t>Note: Initial Point of Contact (IPOC) information will be provided in the SOP. The Operational Point of Contact (OPOC) information is provided to the user by the IPOC.</a:t>
            </a:r>
          </a:p>
        </p:txBody>
      </p:sp>
    </p:spTree>
    <p:extLst>
      <p:ext uri="{BB962C8B-B14F-4D97-AF65-F5344CB8AC3E}">
        <p14:creationId xmlns:p14="http://schemas.microsoft.com/office/powerpoint/2010/main" val="3551093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4</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575" y="2099759"/>
            <a:ext cx="904730" cy="67506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72305" y="2329466"/>
            <a:ext cx="792301" cy="384822"/>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11642" y="3883575"/>
            <a:ext cx="692887" cy="692887"/>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53498" y="3088625"/>
            <a:ext cx="744487" cy="758804"/>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29420" y="2272482"/>
            <a:ext cx="1502464" cy="980802"/>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79804" y="4997229"/>
            <a:ext cx="1509713" cy="744516"/>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21187" y="3728943"/>
            <a:ext cx="1047268" cy="675230"/>
          </a:xfrm>
          <a:prstGeom prst="rect">
            <a:avLst/>
          </a:prstGeom>
        </p:spPr>
      </p:pic>
      <p:sp>
        <p:nvSpPr>
          <p:cNvPr id="14" name="TextBox 13"/>
          <p:cNvSpPr txBox="1"/>
          <p:nvPr/>
        </p:nvSpPr>
        <p:spPr>
          <a:xfrm>
            <a:off x="3268452" y="562859"/>
            <a:ext cx="1951175" cy="415498"/>
          </a:xfrm>
          <a:prstGeom prst="rect">
            <a:avLst/>
          </a:prstGeom>
          <a:noFill/>
        </p:spPr>
        <p:txBody>
          <a:bodyPr wrap="none" rtlCol="0">
            <a:spAutoFit/>
          </a:bodyPr>
          <a:lstStyle/>
          <a:p>
            <a:pPr>
              <a:buNone/>
            </a:pPr>
            <a:r>
              <a:rPr lang="en-GB" sz="2100" b="1" dirty="0">
                <a:solidFill>
                  <a:schemeClr val="tx1"/>
                </a:solidFill>
              </a:rPr>
              <a:t>IOAG Context</a:t>
            </a:r>
          </a:p>
        </p:txBody>
      </p:sp>
      <p:sp>
        <p:nvSpPr>
          <p:cNvPr id="15" name="Right Arrow 14"/>
          <p:cNvSpPr/>
          <p:nvPr/>
        </p:nvSpPr>
        <p:spPr>
          <a:xfrm rot="5400000">
            <a:off x="678738" y="3204227"/>
            <a:ext cx="882688"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16" name="Rectangle 15"/>
          <p:cNvSpPr/>
          <p:nvPr/>
        </p:nvSpPr>
        <p:spPr>
          <a:xfrm>
            <a:off x="-9015" y="3088625"/>
            <a:ext cx="1145186" cy="484748"/>
          </a:xfrm>
          <a:prstGeom prst="rect">
            <a:avLst/>
          </a:prstGeom>
          <a:noFill/>
        </p:spPr>
        <p:txBody>
          <a:bodyPr wrap="none" lIns="68580" tIns="34290" rIns="68580" bIns="34290">
            <a:spAutoFit/>
          </a:bodyPr>
          <a:lstStyle/>
          <a:p>
            <a:pPr algn="ctr">
              <a:buNone/>
            </a:pPr>
            <a:r>
              <a:rPr lang="en-US" sz="1350" dirty="0">
                <a:ln w="0"/>
                <a:solidFill>
                  <a:schemeClr val="accent1"/>
                </a:solidFill>
                <a:effectLst>
                  <a:outerShdw blurRad="38100" dist="25400" dir="5400000" algn="ctr" rotWithShape="0">
                    <a:srgbClr val="6E747A">
                      <a:alpha val="43000"/>
                    </a:srgbClr>
                  </a:outerShdw>
                </a:effectLst>
              </a:rPr>
              <a:t>Technology </a:t>
            </a:r>
          </a:p>
          <a:p>
            <a:pPr algn="ctr">
              <a:buNone/>
            </a:pPr>
            <a:r>
              <a:rPr lang="en-US" sz="1350" dirty="0">
                <a:ln w="0"/>
                <a:solidFill>
                  <a:schemeClr val="accent1"/>
                </a:solidFill>
                <a:effectLst>
                  <a:outerShdw blurRad="38100" dist="25400" dir="5400000" algn="ctr" rotWithShape="0">
                    <a:srgbClr val="6E747A">
                      <a:alpha val="43000"/>
                    </a:srgbClr>
                  </a:outerShdw>
                </a:effectLst>
              </a:rPr>
              <a:t>Drivers</a:t>
            </a:r>
          </a:p>
        </p:txBody>
      </p:sp>
      <p:sp>
        <p:nvSpPr>
          <p:cNvPr id="17" name="TextBox 16"/>
          <p:cNvSpPr txBox="1"/>
          <p:nvPr/>
        </p:nvSpPr>
        <p:spPr>
          <a:xfrm>
            <a:off x="7365353" y="1676135"/>
            <a:ext cx="1755609" cy="507831"/>
          </a:xfrm>
          <a:prstGeom prst="rect">
            <a:avLst/>
          </a:prstGeom>
          <a:noFill/>
        </p:spPr>
        <p:txBody>
          <a:bodyPr wrap="none" rtlCol="0">
            <a:spAutoFit/>
          </a:bodyPr>
          <a:lstStyle/>
          <a:p>
            <a:pPr>
              <a:buNone/>
            </a:pPr>
            <a:r>
              <a:rPr lang="en-GB" sz="1350" dirty="0">
                <a:solidFill>
                  <a:schemeClr val="tx1"/>
                </a:solidFill>
              </a:rPr>
              <a:t>Space Community</a:t>
            </a:r>
          </a:p>
          <a:p>
            <a:pPr>
              <a:buNone/>
            </a:pPr>
            <a:r>
              <a:rPr lang="en-GB" sz="1350" dirty="0">
                <a:solidFill>
                  <a:schemeClr val="tx1"/>
                </a:solidFill>
                <a:sym typeface="Wingdings" panose="05000000000000000000" pitchFamily="2" charset="2"/>
              </a:rPr>
              <a:t> Project Needs</a:t>
            </a:r>
            <a:endParaRPr lang="en-GB" sz="1350" dirty="0">
              <a:solidFill>
                <a:schemeClr val="tx1"/>
              </a:solidFill>
            </a:endParaRPr>
          </a:p>
        </p:txBody>
      </p:sp>
      <p:sp>
        <p:nvSpPr>
          <p:cNvPr id="48" name="TextBox 47"/>
          <p:cNvSpPr txBox="1"/>
          <p:nvPr/>
        </p:nvSpPr>
        <p:spPr>
          <a:xfrm>
            <a:off x="5522197" y="1725558"/>
            <a:ext cx="1718870" cy="923330"/>
          </a:xfrm>
          <a:prstGeom prst="rect">
            <a:avLst/>
          </a:prstGeom>
          <a:solidFill>
            <a:schemeClr val="bg1">
              <a:lumMod val="95000"/>
            </a:schemeClr>
          </a:solidFill>
          <a:ln w="25400">
            <a:solidFill>
              <a:schemeClr val="accent1">
                <a:shade val="50000"/>
              </a:schemeClr>
            </a:solidFill>
          </a:ln>
        </p:spPr>
        <p:txBody>
          <a:bodyPr wrap="square" rtlCol="0">
            <a:spAutoFit/>
          </a:bodyPr>
          <a:lstStyle/>
          <a:p>
            <a:pPr>
              <a:buNone/>
            </a:pPr>
            <a:r>
              <a:rPr lang="en-GB" sz="1350" dirty="0">
                <a:solidFill>
                  <a:schemeClr val="accent1"/>
                </a:solidFill>
              </a:rPr>
              <a:t>Requirements for</a:t>
            </a:r>
          </a:p>
          <a:p>
            <a:pPr>
              <a:buNone/>
            </a:pPr>
            <a:r>
              <a:rPr lang="en-GB" sz="1350" dirty="0">
                <a:solidFill>
                  <a:schemeClr val="accent1"/>
                </a:solidFill>
              </a:rPr>
              <a:t>International </a:t>
            </a:r>
          </a:p>
          <a:p>
            <a:pPr>
              <a:buNone/>
            </a:pPr>
            <a:r>
              <a:rPr lang="en-GB" sz="1350" dirty="0">
                <a:solidFill>
                  <a:schemeClr val="accent1"/>
                </a:solidFill>
              </a:rPr>
              <a:t>Space Mission</a:t>
            </a:r>
          </a:p>
          <a:p>
            <a:pPr>
              <a:buNone/>
            </a:pPr>
            <a:r>
              <a:rPr lang="en-GB" sz="1350" dirty="0">
                <a:solidFill>
                  <a:schemeClr val="accent1"/>
                </a:solidFill>
              </a:rPr>
              <a:t>Interoperability</a:t>
            </a:r>
          </a:p>
        </p:txBody>
      </p:sp>
      <p:grpSp>
        <p:nvGrpSpPr>
          <p:cNvPr id="19" name="Group 18"/>
          <p:cNvGrpSpPr/>
          <p:nvPr/>
        </p:nvGrpSpPr>
        <p:grpSpPr>
          <a:xfrm>
            <a:off x="2769337" y="1974511"/>
            <a:ext cx="2480982" cy="2296132"/>
            <a:chOff x="3568817" y="1033523"/>
            <a:chExt cx="3486436" cy="3165253"/>
          </a:xfrm>
        </p:grpSpPr>
        <p:pic>
          <p:nvPicPr>
            <p:cNvPr id="41" name="Picture 4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68817" y="1033523"/>
              <a:ext cx="3486436" cy="1350034"/>
            </a:xfrm>
            <a:prstGeom prst="rect">
              <a:avLst/>
            </a:prstGeom>
          </p:spPr>
        </p:pic>
        <p:grpSp>
          <p:nvGrpSpPr>
            <p:cNvPr id="42" name="Group 41"/>
            <p:cNvGrpSpPr/>
            <p:nvPr/>
          </p:nvGrpSpPr>
          <p:grpSpPr>
            <a:xfrm>
              <a:off x="3710086" y="1386606"/>
              <a:ext cx="3203898" cy="2812170"/>
              <a:chOff x="3710086" y="1386606"/>
              <a:chExt cx="3203898" cy="2812170"/>
            </a:xfrm>
          </p:grpSpPr>
          <p:grpSp>
            <p:nvGrpSpPr>
              <p:cNvPr id="43" name="Group 42"/>
              <p:cNvGrpSpPr/>
              <p:nvPr/>
            </p:nvGrpSpPr>
            <p:grpSpPr>
              <a:xfrm>
                <a:off x="4595963" y="2588170"/>
                <a:ext cx="1459342" cy="1457778"/>
                <a:chOff x="5249368" y="2983593"/>
                <a:chExt cx="1459342" cy="1457778"/>
              </a:xfrm>
            </p:grpSpPr>
            <p:pic>
              <p:nvPicPr>
                <p:cNvPr id="45" name="Picture 4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249368" y="3065420"/>
                  <a:ext cx="1333500" cy="1219200"/>
                </a:xfrm>
                <a:prstGeom prst="rect">
                  <a:avLst/>
                </a:prstGeom>
              </p:spPr>
            </p:pic>
            <p:sp>
              <p:nvSpPr>
                <p:cNvPr id="46" name="Oval 45"/>
                <p:cNvSpPr/>
                <p:nvPr/>
              </p:nvSpPr>
              <p:spPr>
                <a:xfrm>
                  <a:off x="5249368" y="2983593"/>
                  <a:ext cx="1459342" cy="1457778"/>
                </a:xfrm>
                <a:prstGeom prst="ellips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grpSp>
          <p:sp>
            <p:nvSpPr>
              <p:cNvPr id="44" name="Rectangle 43"/>
              <p:cNvSpPr/>
              <p:nvPr/>
            </p:nvSpPr>
            <p:spPr>
              <a:xfrm>
                <a:off x="3710086" y="1386606"/>
                <a:ext cx="3203898" cy="281217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grpSp>
      </p:grpSp>
      <p:cxnSp>
        <p:nvCxnSpPr>
          <p:cNvPr id="20" name="Straight Arrow Connector 19"/>
          <p:cNvCxnSpPr/>
          <p:nvPr/>
        </p:nvCxnSpPr>
        <p:spPr>
          <a:xfrm>
            <a:off x="3747909" y="2675291"/>
            <a:ext cx="0" cy="426208"/>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4273566" y="2652269"/>
            <a:ext cx="3052" cy="436356"/>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2" name="Right Arrow 21"/>
          <p:cNvSpPr/>
          <p:nvPr/>
        </p:nvSpPr>
        <p:spPr>
          <a:xfrm rot="10800000">
            <a:off x="5272654" y="2575475"/>
            <a:ext cx="2056237"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3" name="Rectangle 22"/>
          <p:cNvSpPr/>
          <p:nvPr/>
        </p:nvSpPr>
        <p:spPr>
          <a:xfrm>
            <a:off x="1696500" y="3053508"/>
            <a:ext cx="1100301" cy="484748"/>
          </a:xfrm>
          <a:prstGeom prst="rect">
            <a:avLst/>
          </a:prstGeom>
          <a:noFill/>
        </p:spPr>
        <p:txBody>
          <a:bodyPr wrap="none" lIns="68580" tIns="34290" rIns="68580" bIns="34290">
            <a:spAutoFit/>
          </a:bodyPr>
          <a:lstStyle/>
          <a:p>
            <a:pPr algn="ctr">
              <a:buNone/>
            </a:pPr>
            <a:r>
              <a:rPr lang="en-US" sz="1350" dirty="0">
                <a:ln w="0"/>
                <a:solidFill>
                  <a:schemeClr val="accent1"/>
                </a:solidFill>
                <a:effectLst>
                  <a:outerShdw blurRad="38100" dist="25400" dir="5400000" algn="ctr" rotWithShape="0">
                    <a:srgbClr val="6E747A">
                      <a:alpha val="43000"/>
                    </a:srgbClr>
                  </a:outerShdw>
                </a:effectLst>
              </a:rPr>
              <a:t>Operations </a:t>
            </a:r>
          </a:p>
          <a:p>
            <a:pPr algn="ctr">
              <a:buNone/>
            </a:pPr>
            <a:r>
              <a:rPr lang="en-US" sz="1350" dirty="0">
                <a:ln w="0"/>
                <a:solidFill>
                  <a:schemeClr val="accent1"/>
                </a:solidFill>
                <a:effectLst>
                  <a:outerShdw blurRad="38100" dist="25400" dir="5400000" algn="ctr" rotWithShape="0">
                    <a:srgbClr val="6E747A">
                      <a:alpha val="43000"/>
                    </a:srgbClr>
                  </a:outerShdw>
                </a:effectLst>
              </a:rPr>
              <a:t>Drivers</a:t>
            </a:r>
          </a:p>
        </p:txBody>
      </p:sp>
      <p:sp>
        <p:nvSpPr>
          <p:cNvPr id="25" name="TextBox 24"/>
          <p:cNvSpPr txBox="1"/>
          <p:nvPr/>
        </p:nvSpPr>
        <p:spPr>
          <a:xfrm>
            <a:off x="5125118" y="2958157"/>
            <a:ext cx="1965603" cy="461665"/>
          </a:xfrm>
          <a:prstGeom prst="rect">
            <a:avLst/>
          </a:prstGeom>
          <a:noFill/>
        </p:spPr>
        <p:txBody>
          <a:bodyPr wrap="none" rtlCol="0">
            <a:spAutoFit/>
          </a:bodyPr>
          <a:lstStyle/>
          <a:p>
            <a:pPr>
              <a:buNone/>
            </a:pPr>
            <a:r>
              <a:rPr lang="en-GB" sz="1200" dirty="0">
                <a:solidFill>
                  <a:schemeClr val="tx1"/>
                </a:solidFill>
              </a:rPr>
              <a:t>Frequency Coordination</a:t>
            </a:r>
          </a:p>
          <a:p>
            <a:pPr>
              <a:buNone/>
            </a:pPr>
            <a:r>
              <a:rPr lang="en-GB" sz="1200" dirty="0">
                <a:solidFill>
                  <a:schemeClr val="tx1"/>
                </a:solidFill>
              </a:rPr>
              <a:t>Spectrum Allocation</a:t>
            </a:r>
          </a:p>
        </p:txBody>
      </p:sp>
      <p:cxnSp>
        <p:nvCxnSpPr>
          <p:cNvPr id="26" name="Straight Arrow Connector 25"/>
          <p:cNvCxnSpPr/>
          <p:nvPr/>
        </p:nvCxnSpPr>
        <p:spPr>
          <a:xfrm>
            <a:off x="4594663" y="3505036"/>
            <a:ext cx="2098834" cy="285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4604341" y="3628567"/>
            <a:ext cx="2089156" cy="691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547613" y="3936142"/>
            <a:ext cx="2145884" cy="1845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4557291" y="4059673"/>
            <a:ext cx="2072109" cy="2818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221438" y="4159779"/>
            <a:ext cx="1532060" cy="646331"/>
          </a:xfrm>
          <a:prstGeom prst="rect">
            <a:avLst/>
          </a:prstGeom>
          <a:noFill/>
        </p:spPr>
        <p:txBody>
          <a:bodyPr wrap="square" rtlCol="0">
            <a:spAutoFit/>
          </a:bodyPr>
          <a:lstStyle/>
          <a:p>
            <a:pPr>
              <a:buNone/>
            </a:pPr>
            <a:r>
              <a:rPr lang="en-GB" sz="1200" dirty="0">
                <a:solidFill>
                  <a:schemeClr val="tx1"/>
                </a:solidFill>
              </a:rPr>
              <a:t>Navigation Interoperability for Space Operations</a:t>
            </a:r>
          </a:p>
        </p:txBody>
      </p:sp>
      <p:sp>
        <p:nvSpPr>
          <p:cNvPr id="31" name="TextBox 30"/>
          <p:cNvSpPr txBox="1"/>
          <p:nvPr/>
        </p:nvSpPr>
        <p:spPr>
          <a:xfrm>
            <a:off x="7139340" y="5812373"/>
            <a:ext cx="2082621" cy="507831"/>
          </a:xfrm>
          <a:prstGeom prst="rect">
            <a:avLst/>
          </a:prstGeom>
          <a:noFill/>
        </p:spPr>
        <p:txBody>
          <a:bodyPr wrap="none" rtlCol="0">
            <a:spAutoFit/>
          </a:bodyPr>
          <a:lstStyle/>
          <a:p>
            <a:pPr>
              <a:buNone/>
            </a:pPr>
            <a:r>
              <a:rPr lang="en-GB" sz="1350">
                <a:solidFill>
                  <a:schemeClr val="tx1"/>
                </a:solidFill>
              </a:rPr>
              <a:t>Coordinated </a:t>
            </a:r>
            <a:r>
              <a:rPr lang="en-GB" sz="1350" dirty="0">
                <a:solidFill>
                  <a:schemeClr val="tx1"/>
                </a:solidFill>
              </a:rPr>
              <a:t>Mission</a:t>
            </a:r>
          </a:p>
          <a:p>
            <a:pPr>
              <a:buNone/>
            </a:pPr>
            <a:r>
              <a:rPr lang="en-GB" sz="1350" dirty="0">
                <a:solidFill>
                  <a:schemeClr val="tx1"/>
                </a:solidFill>
              </a:rPr>
              <a:t>Support Infrastructure</a:t>
            </a:r>
          </a:p>
        </p:txBody>
      </p:sp>
      <p:sp>
        <p:nvSpPr>
          <p:cNvPr id="32" name="Down Arrow 31"/>
          <p:cNvSpPr/>
          <p:nvPr/>
        </p:nvSpPr>
        <p:spPr>
          <a:xfrm rot="10800000">
            <a:off x="7998915" y="3311556"/>
            <a:ext cx="363474" cy="16303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grpSp>
        <p:nvGrpSpPr>
          <p:cNvPr id="33" name="Group 32"/>
          <p:cNvGrpSpPr/>
          <p:nvPr/>
        </p:nvGrpSpPr>
        <p:grpSpPr>
          <a:xfrm>
            <a:off x="2831509" y="5509495"/>
            <a:ext cx="2601789" cy="276999"/>
            <a:chOff x="3910589" y="5284564"/>
            <a:chExt cx="3264652" cy="369332"/>
          </a:xfrm>
        </p:grpSpPr>
        <p:sp>
          <p:nvSpPr>
            <p:cNvPr id="39" name="Rectangle 38"/>
            <p:cNvSpPr/>
            <p:nvPr/>
          </p:nvSpPr>
          <p:spPr>
            <a:xfrm>
              <a:off x="4074525" y="5284564"/>
              <a:ext cx="2961592" cy="369332"/>
            </a:xfrm>
            <a:prstGeom prst="rect">
              <a:avLst/>
            </a:prstGeom>
            <a:noFill/>
          </p:spPr>
          <p:txBody>
            <a:bodyPr wrap="none" lIns="68580" tIns="34290" rIns="68580" bIns="34290">
              <a:spAutoFit/>
            </a:bodyPr>
            <a:lstStyle/>
            <a:p>
              <a:pPr algn="ctr">
                <a:buNone/>
              </a:pPr>
              <a:r>
                <a:rPr lang="en-US" sz="1350" dirty="0">
                  <a:ln w="0"/>
                  <a:solidFill>
                    <a:schemeClr val="accent1"/>
                  </a:solidFill>
                  <a:effectLst>
                    <a:outerShdw blurRad="38100" dist="25400" dir="5400000" algn="ctr" rotWithShape="0">
                      <a:srgbClr val="6E747A">
                        <a:alpha val="43000"/>
                      </a:srgbClr>
                    </a:outerShdw>
                  </a:effectLst>
                </a:rPr>
                <a:t>Interoperability Framework</a:t>
              </a:r>
            </a:p>
          </p:txBody>
        </p:sp>
        <p:sp>
          <p:nvSpPr>
            <p:cNvPr id="40" name="Rectangle 39"/>
            <p:cNvSpPr/>
            <p:nvPr/>
          </p:nvSpPr>
          <p:spPr>
            <a:xfrm>
              <a:off x="3910589" y="5284564"/>
              <a:ext cx="3264652" cy="36933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grpSp>
      <p:sp>
        <p:nvSpPr>
          <p:cNvPr id="34" name="Down Arrow 33"/>
          <p:cNvSpPr/>
          <p:nvPr/>
        </p:nvSpPr>
        <p:spPr>
          <a:xfrm>
            <a:off x="818597" y="4328120"/>
            <a:ext cx="363474" cy="1413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35" name="Right Arrow 34"/>
          <p:cNvSpPr/>
          <p:nvPr/>
        </p:nvSpPr>
        <p:spPr>
          <a:xfrm>
            <a:off x="799261" y="5436810"/>
            <a:ext cx="1908449" cy="4223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36" name="Right Arrow 35"/>
          <p:cNvSpPr/>
          <p:nvPr/>
        </p:nvSpPr>
        <p:spPr>
          <a:xfrm>
            <a:off x="5535293" y="5466258"/>
            <a:ext cx="1758382"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cxnSp>
        <p:nvCxnSpPr>
          <p:cNvPr id="37" name="Straight Arrow Connector 36"/>
          <p:cNvCxnSpPr/>
          <p:nvPr/>
        </p:nvCxnSpPr>
        <p:spPr>
          <a:xfrm>
            <a:off x="4269562" y="4159779"/>
            <a:ext cx="4004" cy="127703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469862" y="4732389"/>
            <a:ext cx="1818447" cy="461665"/>
          </a:xfrm>
          <a:prstGeom prst="rect">
            <a:avLst/>
          </a:prstGeom>
          <a:noFill/>
        </p:spPr>
        <p:txBody>
          <a:bodyPr wrap="none" rtlCol="0">
            <a:spAutoFit/>
          </a:bodyPr>
          <a:lstStyle/>
          <a:p>
            <a:pPr marL="214313" indent="-214313">
              <a:buFont typeface="Wingdings" panose="05000000000000000000" pitchFamily="2" charset="2"/>
              <a:buChar char="Ø"/>
            </a:pPr>
            <a:r>
              <a:rPr lang="en-GB" sz="1200" dirty="0">
                <a:solidFill>
                  <a:schemeClr val="tx1"/>
                </a:solidFill>
              </a:rPr>
              <a:t>Service Catalogues</a:t>
            </a:r>
          </a:p>
          <a:p>
            <a:pPr marL="214313" indent="-214313">
              <a:buFont typeface="Wingdings" panose="05000000000000000000" pitchFamily="2" charset="2"/>
              <a:buChar char="Ø"/>
            </a:pPr>
            <a:r>
              <a:rPr lang="en-GB" sz="1200" dirty="0">
                <a:solidFill>
                  <a:schemeClr val="tx1"/>
                </a:solidFill>
              </a:rPr>
              <a:t>Technical Reports</a:t>
            </a:r>
          </a:p>
        </p:txBody>
      </p:sp>
      <p:cxnSp>
        <p:nvCxnSpPr>
          <p:cNvPr id="47" name="Straight Arrow Connector 46"/>
          <p:cNvCxnSpPr/>
          <p:nvPr/>
        </p:nvCxnSpPr>
        <p:spPr>
          <a:xfrm flipV="1">
            <a:off x="1493617" y="4027438"/>
            <a:ext cx="2058355" cy="51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1512439" y="4156933"/>
            <a:ext cx="2039533" cy="284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519900" y="4209476"/>
            <a:ext cx="1386511" cy="461665"/>
          </a:xfrm>
          <a:prstGeom prst="rect">
            <a:avLst/>
          </a:prstGeom>
          <a:noFill/>
        </p:spPr>
        <p:txBody>
          <a:bodyPr wrap="square" rtlCol="0">
            <a:spAutoFit/>
          </a:bodyPr>
          <a:lstStyle/>
          <a:p>
            <a:pPr>
              <a:buNone/>
            </a:pPr>
            <a:r>
              <a:rPr lang="en-GB" sz="1200" dirty="0">
                <a:solidFill>
                  <a:schemeClr val="tx1"/>
                </a:solidFill>
              </a:rPr>
              <a:t>Standardisation Coordination</a:t>
            </a:r>
          </a:p>
        </p:txBody>
      </p:sp>
      <p:sp>
        <p:nvSpPr>
          <p:cNvPr id="49" name="Right Arrow 48"/>
          <p:cNvSpPr/>
          <p:nvPr/>
        </p:nvSpPr>
        <p:spPr>
          <a:xfrm rot="10800000">
            <a:off x="1544553" y="3537782"/>
            <a:ext cx="1281327"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Tree>
    <p:extLst>
      <p:ext uri="{BB962C8B-B14F-4D97-AF65-F5344CB8AC3E}">
        <p14:creationId xmlns:p14="http://schemas.microsoft.com/office/powerpoint/2010/main" val="2831884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5</a:t>
            </a:fld>
            <a:endParaRPr lang="en-US"/>
          </a:p>
        </p:txBody>
      </p:sp>
      <p:sp>
        <p:nvSpPr>
          <p:cNvPr id="5" name="Title 1"/>
          <p:cNvSpPr txBox="1">
            <a:spLocks/>
          </p:cNvSpPr>
          <p:nvPr/>
        </p:nvSpPr>
        <p:spPr>
          <a:xfrm>
            <a:off x="457200" y="152400"/>
            <a:ext cx="8229600" cy="8286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0" dirty="0"/>
              <a:t>IOAG Organization Chart</a:t>
            </a:r>
          </a:p>
        </p:txBody>
      </p:sp>
      <p:grpSp>
        <p:nvGrpSpPr>
          <p:cNvPr id="6" name="Group 5"/>
          <p:cNvGrpSpPr/>
          <p:nvPr/>
        </p:nvGrpSpPr>
        <p:grpSpPr>
          <a:xfrm>
            <a:off x="228600" y="5867400"/>
            <a:ext cx="8686800" cy="868978"/>
            <a:chOff x="228600" y="5638800"/>
            <a:chExt cx="8686800" cy="868978"/>
          </a:xfrm>
        </p:grpSpPr>
        <p:sp>
          <p:nvSpPr>
            <p:cNvPr id="7" name="TextBox 167"/>
            <p:cNvSpPr txBox="1">
              <a:spLocks noChangeArrowheads="1"/>
            </p:cNvSpPr>
            <p:nvPr/>
          </p:nvSpPr>
          <p:spPr bwMode="auto">
            <a:xfrm>
              <a:off x="228600" y="5638800"/>
              <a:ext cx="8686800" cy="83099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buNone/>
              </a:pPr>
              <a:r>
                <a:rPr lang="en-US" altLang="en-US" sz="1600" b="0" dirty="0">
                  <a:latin typeface="+mn-lt"/>
                </a:rPr>
                <a:t>Legend:</a:t>
              </a:r>
            </a:p>
            <a:p>
              <a:endParaRPr lang="en-US" altLang="en-US" sz="1600" b="0" dirty="0">
                <a:latin typeface="+mn-lt"/>
              </a:endParaRPr>
            </a:p>
            <a:p>
              <a:endParaRPr lang="en-US" altLang="en-US" sz="1600" b="0" dirty="0">
                <a:latin typeface="+mn-lt"/>
              </a:endParaRPr>
            </a:p>
          </p:txBody>
        </p:sp>
        <p:grpSp>
          <p:nvGrpSpPr>
            <p:cNvPr id="8" name="Group 188"/>
            <p:cNvGrpSpPr>
              <a:grpSpLocks/>
            </p:cNvGrpSpPr>
            <p:nvPr/>
          </p:nvGrpSpPr>
          <p:grpSpPr bwMode="auto">
            <a:xfrm>
              <a:off x="2590800" y="5715000"/>
              <a:ext cx="2057400" cy="276999"/>
              <a:chOff x="2514600" y="5715000"/>
              <a:chExt cx="2057400" cy="276999"/>
            </a:xfrm>
          </p:grpSpPr>
          <p:cxnSp>
            <p:nvCxnSpPr>
              <p:cNvPr id="27" name="Straight Connector 26"/>
              <p:cNvCxnSpPr/>
              <p:nvPr/>
            </p:nvCxnSpPr>
            <p:spPr>
              <a:xfrm>
                <a:off x="2514600" y="5867400"/>
                <a:ext cx="6858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sp>
            <p:nvSpPr>
              <p:cNvPr id="28" name="TextBox 170"/>
              <p:cNvSpPr txBox="1">
                <a:spLocks noChangeArrowheads="1"/>
              </p:cNvSpPr>
              <p:nvPr/>
            </p:nvSpPr>
            <p:spPr bwMode="auto">
              <a:xfrm>
                <a:off x="3276600" y="5715000"/>
                <a:ext cx="1295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buNone/>
                </a:pPr>
                <a:r>
                  <a:rPr lang="en-US" altLang="en-US" sz="1200" b="0" dirty="0">
                    <a:latin typeface="+mn-lt"/>
                  </a:rPr>
                  <a:t>Staffing Function</a:t>
                </a:r>
              </a:p>
            </p:txBody>
          </p:sp>
        </p:grpSp>
        <p:grpSp>
          <p:nvGrpSpPr>
            <p:cNvPr id="9" name="Group 186"/>
            <p:cNvGrpSpPr>
              <a:grpSpLocks/>
            </p:cNvGrpSpPr>
            <p:nvPr/>
          </p:nvGrpSpPr>
          <p:grpSpPr bwMode="auto">
            <a:xfrm>
              <a:off x="5181600" y="6046113"/>
              <a:ext cx="1676400" cy="461665"/>
              <a:chOff x="381000" y="6019800"/>
              <a:chExt cx="1676400" cy="461665"/>
            </a:xfrm>
          </p:grpSpPr>
          <p:sp>
            <p:nvSpPr>
              <p:cNvPr id="25" name="Rectangle 24"/>
              <p:cNvSpPr/>
              <p:nvPr/>
            </p:nvSpPr>
            <p:spPr>
              <a:xfrm>
                <a:off x="381000" y="6096675"/>
                <a:ext cx="609600" cy="228600"/>
              </a:xfrm>
              <a:prstGeom prst="rect">
                <a:avLst/>
              </a:prstGeom>
              <a:ln>
                <a:prstDash val="dash"/>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1600" b="0" dirty="0"/>
              </a:p>
            </p:txBody>
          </p:sp>
          <p:sp>
            <p:nvSpPr>
              <p:cNvPr id="26" name="TextBox 172"/>
              <p:cNvSpPr txBox="1">
                <a:spLocks noChangeArrowheads="1"/>
              </p:cNvSpPr>
              <p:nvPr/>
            </p:nvSpPr>
            <p:spPr bwMode="auto">
              <a:xfrm>
                <a:off x="990600" y="6019800"/>
                <a:ext cx="106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buNone/>
                </a:pPr>
                <a:r>
                  <a:rPr lang="en-US" altLang="en-US" sz="1200" b="0" dirty="0">
                    <a:latin typeface="+mn-lt"/>
                  </a:rPr>
                  <a:t>Requirements Organizations</a:t>
                </a:r>
              </a:p>
            </p:txBody>
          </p:sp>
        </p:grpSp>
        <p:grpSp>
          <p:nvGrpSpPr>
            <p:cNvPr id="10" name="Group 187"/>
            <p:cNvGrpSpPr>
              <a:grpSpLocks/>
            </p:cNvGrpSpPr>
            <p:nvPr/>
          </p:nvGrpSpPr>
          <p:grpSpPr bwMode="auto">
            <a:xfrm>
              <a:off x="5029200" y="5715000"/>
              <a:ext cx="1981200" cy="276999"/>
              <a:chOff x="4953000" y="5715000"/>
              <a:chExt cx="1981200" cy="276999"/>
            </a:xfrm>
          </p:grpSpPr>
          <p:cxnSp>
            <p:nvCxnSpPr>
              <p:cNvPr id="23" name="Straight Connector 22"/>
              <p:cNvCxnSpPr/>
              <p:nvPr/>
            </p:nvCxnSpPr>
            <p:spPr>
              <a:xfrm flipH="1">
                <a:off x="4953000" y="5867400"/>
                <a:ext cx="609600" cy="0"/>
              </a:xfrm>
              <a:prstGeom prst="line">
                <a:avLst/>
              </a:prstGeom>
              <a:ln w="222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4" name="TextBox 175"/>
              <p:cNvSpPr txBox="1">
                <a:spLocks noChangeArrowheads="1"/>
              </p:cNvSpPr>
              <p:nvPr/>
            </p:nvSpPr>
            <p:spPr bwMode="auto">
              <a:xfrm>
                <a:off x="5638800" y="5715000"/>
                <a:ext cx="1295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buNone/>
                </a:pPr>
                <a:r>
                  <a:rPr lang="en-US" altLang="en-US" sz="1200" b="0" dirty="0">
                    <a:latin typeface="+mn-lt"/>
                  </a:rPr>
                  <a:t>Liaison Function</a:t>
                </a:r>
              </a:p>
            </p:txBody>
          </p:sp>
        </p:grpSp>
        <p:grpSp>
          <p:nvGrpSpPr>
            <p:cNvPr id="11" name="Group 189"/>
            <p:cNvGrpSpPr>
              <a:grpSpLocks/>
            </p:cNvGrpSpPr>
            <p:nvPr/>
          </p:nvGrpSpPr>
          <p:grpSpPr bwMode="auto">
            <a:xfrm>
              <a:off x="3429000" y="6096000"/>
              <a:ext cx="1828800" cy="276999"/>
              <a:chOff x="4343400" y="6123801"/>
              <a:chExt cx="1828800" cy="276999"/>
            </a:xfrm>
          </p:grpSpPr>
          <p:sp>
            <p:nvSpPr>
              <p:cNvPr id="21" name="Rectangle 20"/>
              <p:cNvSpPr/>
              <p:nvPr/>
            </p:nvSpPr>
            <p:spPr>
              <a:xfrm>
                <a:off x="4343400" y="6171426"/>
                <a:ext cx="609600" cy="2286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sz="1600" b="0" dirty="0"/>
              </a:p>
            </p:txBody>
          </p:sp>
          <p:sp>
            <p:nvSpPr>
              <p:cNvPr id="22" name="TextBox 177"/>
              <p:cNvSpPr txBox="1">
                <a:spLocks noChangeArrowheads="1"/>
              </p:cNvSpPr>
              <p:nvPr/>
            </p:nvSpPr>
            <p:spPr bwMode="auto">
              <a:xfrm>
                <a:off x="4953000" y="6123801"/>
                <a:ext cx="1219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buNone/>
                </a:pPr>
                <a:r>
                  <a:rPr lang="en-US" altLang="en-US" sz="1200" b="0" dirty="0">
                    <a:latin typeface="+mn-lt"/>
                  </a:rPr>
                  <a:t>Working Groups</a:t>
                </a:r>
              </a:p>
            </p:txBody>
          </p:sp>
        </p:grpSp>
        <p:grpSp>
          <p:nvGrpSpPr>
            <p:cNvPr id="12" name="Group 191"/>
            <p:cNvGrpSpPr>
              <a:grpSpLocks/>
            </p:cNvGrpSpPr>
            <p:nvPr/>
          </p:nvGrpSpPr>
          <p:grpSpPr bwMode="auto">
            <a:xfrm>
              <a:off x="381000" y="6096000"/>
              <a:ext cx="1524000" cy="276999"/>
              <a:chOff x="4419600" y="6047601"/>
              <a:chExt cx="1524000" cy="276999"/>
            </a:xfrm>
          </p:grpSpPr>
          <p:sp>
            <p:nvSpPr>
              <p:cNvPr id="19" name="Rectangle 18"/>
              <p:cNvSpPr/>
              <p:nvPr/>
            </p:nvSpPr>
            <p:spPr>
              <a:xfrm>
                <a:off x="4419600" y="6095226"/>
                <a:ext cx="609600" cy="2286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sz="1600" b="0" dirty="0"/>
              </a:p>
            </p:txBody>
          </p:sp>
          <p:sp>
            <p:nvSpPr>
              <p:cNvPr id="20" name="TextBox 179"/>
              <p:cNvSpPr txBox="1">
                <a:spLocks noChangeArrowheads="1"/>
              </p:cNvSpPr>
              <p:nvPr/>
            </p:nvSpPr>
            <p:spPr bwMode="auto">
              <a:xfrm>
                <a:off x="5105400" y="6047601"/>
                <a:ext cx="838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buNone/>
                </a:pPr>
                <a:r>
                  <a:rPr lang="en-US" altLang="en-US" sz="1200" b="0" dirty="0">
                    <a:latin typeface="+mn-lt"/>
                  </a:rPr>
                  <a:t>Member</a:t>
                </a:r>
              </a:p>
            </p:txBody>
          </p:sp>
        </p:grpSp>
        <p:grpSp>
          <p:nvGrpSpPr>
            <p:cNvPr id="13" name="Group 190"/>
            <p:cNvGrpSpPr>
              <a:grpSpLocks/>
            </p:cNvGrpSpPr>
            <p:nvPr/>
          </p:nvGrpSpPr>
          <p:grpSpPr bwMode="auto">
            <a:xfrm>
              <a:off x="1981200" y="6096000"/>
              <a:ext cx="1524000" cy="276999"/>
              <a:chOff x="6858000" y="6200001"/>
              <a:chExt cx="1524000" cy="276999"/>
            </a:xfrm>
          </p:grpSpPr>
          <p:sp>
            <p:nvSpPr>
              <p:cNvPr id="17" name="TextBox 180"/>
              <p:cNvSpPr txBox="1">
                <a:spLocks noChangeArrowheads="1"/>
              </p:cNvSpPr>
              <p:nvPr/>
            </p:nvSpPr>
            <p:spPr bwMode="auto">
              <a:xfrm>
                <a:off x="7467600" y="6200001"/>
                <a:ext cx="914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buNone/>
                </a:pPr>
                <a:r>
                  <a:rPr lang="en-US" altLang="en-US" sz="1200" b="0" dirty="0">
                    <a:latin typeface="+mn-lt"/>
                  </a:rPr>
                  <a:t>Observer</a:t>
                </a:r>
              </a:p>
            </p:txBody>
          </p:sp>
          <p:sp>
            <p:nvSpPr>
              <p:cNvPr id="18" name="Rectangle 17"/>
              <p:cNvSpPr/>
              <p:nvPr/>
            </p:nvSpPr>
            <p:spPr>
              <a:xfrm>
                <a:off x="6858000" y="6247626"/>
                <a:ext cx="609600" cy="228600"/>
              </a:xfrm>
              <a:prstGeom prst="rect">
                <a:avLst/>
              </a:prstGeom>
              <a:ln>
                <a:solidFill>
                  <a:schemeClr val="bg2">
                    <a:lumMod val="50000"/>
                  </a:schemeClr>
                </a:solidFill>
                <a:prstDash val="dash"/>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endParaRPr lang="en-US" sz="1600" b="0" dirty="0"/>
              </a:p>
            </p:txBody>
          </p:sp>
        </p:grpSp>
        <p:grpSp>
          <p:nvGrpSpPr>
            <p:cNvPr id="14" name="Group 185"/>
            <p:cNvGrpSpPr>
              <a:grpSpLocks/>
            </p:cNvGrpSpPr>
            <p:nvPr/>
          </p:nvGrpSpPr>
          <p:grpSpPr bwMode="auto">
            <a:xfrm>
              <a:off x="7010400" y="6046113"/>
              <a:ext cx="1752600" cy="461665"/>
              <a:chOff x="2362200" y="6019800"/>
              <a:chExt cx="1752600" cy="461665"/>
            </a:xfrm>
          </p:grpSpPr>
          <p:sp>
            <p:nvSpPr>
              <p:cNvPr id="15" name="Rectangle 14"/>
              <p:cNvSpPr/>
              <p:nvPr/>
            </p:nvSpPr>
            <p:spPr>
              <a:xfrm>
                <a:off x="2362200" y="6096675"/>
                <a:ext cx="609600" cy="228600"/>
              </a:xfrm>
              <a:prstGeom prst="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en-US" sz="1600" b="0" dirty="0"/>
              </a:p>
            </p:txBody>
          </p:sp>
          <p:sp>
            <p:nvSpPr>
              <p:cNvPr id="16" name="TextBox 184"/>
              <p:cNvSpPr txBox="1">
                <a:spLocks noChangeArrowheads="1"/>
              </p:cNvSpPr>
              <p:nvPr/>
            </p:nvSpPr>
            <p:spPr bwMode="auto">
              <a:xfrm>
                <a:off x="3048000" y="6019800"/>
                <a:ext cx="106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buNone/>
                </a:pPr>
                <a:r>
                  <a:rPr lang="en-US" altLang="en-US" sz="1200" b="0" dirty="0">
                    <a:latin typeface="+mn-lt"/>
                  </a:rPr>
                  <a:t>Liaison</a:t>
                </a:r>
              </a:p>
              <a:p>
                <a:pPr>
                  <a:buNone/>
                </a:pPr>
                <a:r>
                  <a:rPr lang="en-US" altLang="en-US" sz="1200" b="0" dirty="0">
                    <a:latin typeface="+mn-lt"/>
                  </a:rPr>
                  <a:t>Organizations</a:t>
                </a:r>
              </a:p>
            </p:txBody>
          </p:sp>
        </p:grpSp>
      </p:grpSp>
      <p:grpSp>
        <p:nvGrpSpPr>
          <p:cNvPr id="29" name="Group 28"/>
          <p:cNvGrpSpPr/>
          <p:nvPr/>
        </p:nvGrpSpPr>
        <p:grpSpPr>
          <a:xfrm>
            <a:off x="381000" y="1445314"/>
            <a:ext cx="980729" cy="2410034"/>
            <a:chOff x="314671" y="1417199"/>
            <a:chExt cx="980729" cy="2062103"/>
          </a:xfrm>
        </p:grpSpPr>
        <p:sp>
          <p:nvSpPr>
            <p:cNvPr id="30" name="Rectangle 29"/>
            <p:cNvSpPr/>
            <p:nvPr/>
          </p:nvSpPr>
          <p:spPr bwMode="auto">
            <a:xfrm>
              <a:off x="314671" y="1430337"/>
              <a:ext cx="980729" cy="183334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buNone/>
                <a:defRPr/>
              </a:pPr>
              <a:endParaRPr lang="en-US" sz="1600" b="0" dirty="0"/>
            </a:p>
          </p:txBody>
        </p:sp>
        <p:sp>
          <p:nvSpPr>
            <p:cNvPr id="31" name="TextBox 30"/>
            <p:cNvSpPr txBox="1"/>
            <p:nvPr/>
          </p:nvSpPr>
          <p:spPr>
            <a:xfrm>
              <a:off x="409678" y="1417199"/>
              <a:ext cx="828329" cy="2062103"/>
            </a:xfrm>
            <a:prstGeom prst="rect">
              <a:avLst/>
            </a:prstGeom>
            <a:noFill/>
          </p:spPr>
          <p:txBody>
            <a:bodyPr wrap="square" rtlCol="0">
              <a:spAutoFit/>
            </a:bodyPr>
            <a:lstStyle/>
            <a:p>
              <a:pPr>
                <a:buNone/>
              </a:pPr>
              <a:r>
                <a:rPr lang="en-GB" sz="1600" b="0" dirty="0">
                  <a:solidFill>
                    <a:schemeClr val="tx1"/>
                  </a:solidFill>
                </a:rPr>
                <a:t>ASI</a:t>
              </a:r>
            </a:p>
            <a:p>
              <a:pPr>
                <a:buNone/>
              </a:pPr>
              <a:r>
                <a:rPr lang="en-GB" sz="1600" b="0" dirty="0">
                  <a:solidFill>
                    <a:schemeClr val="tx1"/>
                  </a:solidFill>
                </a:rPr>
                <a:t>CNES</a:t>
              </a:r>
            </a:p>
            <a:p>
              <a:pPr>
                <a:buNone/>
              </a:pPr>
              <a:r>
                <a:rPr lang="en-GB" sz="1600" b="0" dirty="0">
                  <a:solidFill>
                    <a:schemeClr val="tx1"/>
                  </a:solidFill>
                </a:rPr>
                <a:t>CSA</a:t>
              </a:r>
            </a:p>
            <a:p>
              <a:pPr>
                <a:buNone/>
              </a:pPr>
              <a:r>
                <a:rPr lang="en-GB" sz="1600" b="0" dirty="0">
                  <a:solidFill>
                    <a:schemeClr val="tx1"/>
                  </a:solidFill>
                </a:rPr>
                <a:t>DLR</a:t>
              </a:r>
            </a:p>
            <a:p>
              <a:pPr>
                <a:buNone/>
              </a:pPr>
              <a:r>
                <a:rPr lang="en-GB" sz="1600" b="0" dirty="0">
                  <a:solidFill>
                    <a:schemeClr val="tx1"/>
                  </a:solidFill>
                </a:rPr>
                <a:t>ESA</a:t>
              </a:r>
            </a:p>
            <a:p>
              <a:pPr>
                <a:buNone/>
              </a:pPr>
              <a:r>
                <a:rPr lang="en-GB" sz="1600" b="0" dirty="0">
                  <a:solidFill>
                    <a:schemeClr val="tx1"/>
                  </a:solidFill>
                </a:rPr>
                <a:t>JAXA</a:t>
              </a:r>
            </a:p>
            <a:p>
              <a:pPr>
                <a:buNone/>
              </a:pPr>
              <a:r>
                <a:rPr lang="en-GB" sz="1600" b="0" dirty="0">
                  <a:solidFill>
                    <a:schemeClr val="tx1"/>
                  </a:solidFill>
                </a:rPr>
                <a:t>NASA</a:t>
              </a:r>
            </a:p>
            <a:p>
              <a:pPr>
                <a:buNone/>
              </a:pPr>
              <a:r>
                <a:rPr lang="en-GB" sz="1600" b="0" dirty="0">
                  <a:solidFill>
                    <a:schemeClr val="tx1"/>
                  </a:solidFill>
                </a:rPr>
                <a:t>UKSA</a:t>
              </a:r>
            </a:p>
          </p:txBody>
        </p:sp>
      </p:grpSp>
      <p:grpSp>
        <p:nvGrpSpPr>
          <p:cNvPr id="32" name="Group 31"/>
          <p:cNvGrpSpPr/>
          <p:nvPr/>
        </p:nvGrpSpPr>
        <p:grpSpPr>
          <a:xfrm>
            <a:off x="390610" y="3952921"/>
            <a:ext cx="999122" cy="1381079"/>
            <a:chOff x="296278" y="3581400"/>
            <a:chExt cx="999122" cy="1815882"/>
          </a:xfrm>
        </p:grpSpPr>
        <p:sp>
          <p:nvSpPr>
            <p:cNvPr id="33" name="Rectangle 32"/>
            <p:cNvSpPr/>
            <p:nvPr/>
          </p:nvSpPr>
          <p:spPr bwMode="auto">
            <a:xfrm>
              <a:off x="296278" y="3581400"/>
              <a:ext cx="999122" cy="1815882"/>
            </a:xfrm>
            <a:prstGeom prst="rect">
              <a:avLst/>
            </a:prstGeom>
            <a:ln>
              <a:solidFill>
                <a:schemeClr val="bg2">
                  <a:lumMod val="50000"/>
                </a:schemeClr>
              </a:solidFill>
              <a:prstDash val="dash"/>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buNone/>
                <a:defRPr/>
              </a:pPr>
              <a:endParaRPr lang="en-US" sz="1600" b="0" dirty="0"/>
            </a:p>
          </p:txBody>
        </p:sp>
        <p:sp>
          <p:nvSpPr>
            <p:cNvPr id="34" name="TextBox 33"/>
            <p:cNvSpPr txBox="1"/>
            <p:nvPr/>
          </p:nvSpPr>
          <p:spPr>
            <a:xfrm>
              <a:off x="381000" y="3599793"/>
              <a:ext cx="877163" cy="1526146"/>
            </a:xfrm>
            <a:prstGeom prst="rect">
              <a:avLst/>
            </a:prstGeom>
            <a:noFill/>
          </p:spPr>
          <p:txBody>
            <a:bodyPr wrap="none" rtlCol="0">
              <a:spAutoFit/>
            </a:bodyPr>
            <a:lstStyle/>
            <a:p>
              <a:pPr>
                <a:buNone/>
              </a:pPr>
              <a:r>
                <a:rPr lang="en-GB" sz="1600" b="0" dirty="0">
                  <a:solidFill>
                    <a:schemeClr val="tx1"/>
                  </a:solidFill>
                </a:rPr>
                <a:t>CNSA</a:t>
              </a:r>
            </a:p>
            <a:p>
              <a:pPr>
                <a:buNone/>
              </a:pPr>
              <a:r>
                <a:rPr lang="en-GB" sz="1600" b="0" dirty="0">
                  <a:solidFill>
                    <a:schemeClr val="tx1"/>
                  </a:solidFill>
                </a:rPr>
                <a:t>KARI</a:t>
              </a:r>
            </a:p>
            <a:p>
              <a:pPr>
                <a:buNone/>
              </a:pPr>
              <a:r>
                <a:rPr lang="en-GB" sz="1600" b="0" dirty="0">
                  <a:solidFill>
                    <a:schemeClr val="tx1"/>
                  </a:solidFill>
                </a:rPr>
                <a:t>RFSA</a:t>
              </a:r>
            </a:p>
            <a:p>
              <a:pPr>
                <a:buNone/>
              </a:pPr>
              <a:r>
                <a:rPr lang="en-GB" sz="1600" b="0" dirty="0">
                  <a:solidFill>
                    <a:schemeClr val="tx1"/>
                  </a:solidFill>
                </a:rPr>
                <a:t>SANSA</a:t>
              </a:r>
            </a:p>
            <a:p>
              <a:pPr>
                <a:buNone/>
              </a:pPr>
              <a:r>
                <a:rPr lang="en-GB" sz="1600" b="0" dirty="0">
                  <a:solidFill>
                    <a:schemeClr val="tx1"/>
                  </a:solidFill>
                </a:rPr>
                <a:t>UAESA</a:t>
              </a:r>
            </a:p>
          </p:txBody>
        </p:sp>
      </p:grpSp>
      <p:grpSp>
        <p:nvGrpSpPr>
          <p:cNvPr id="35" name="Group 34"/>
          <p:cNvGrpSpPr/>
          <p:nvPr/>
        </p:nvGrpSpPr>
        <p:grpSpPr>
          <a:xfrm>
            <a:off x="1324944" y="909670"/>
            <a:ext cx="7621131" cy="457200"/>
            <a:chOff x="1723697" y="1159877"/>
            <a:chExt cx="6924982" cy="457200"/>
          </a:xfrm>
        </p:grpSpPr>
        <p:sp>
          <p:nvSpPr>
            <p:cNvPr id="36" name="Rectangle 35"/>
            <p:cNvSpPr/>
            <p:nvPr/>
          </p:nvSpPr>
          <p:spPr bwMode="auto">
            <a:xfrm>
              <a:off x="1723697" y="1159877"/>
              <a:ext cx="6758630" cy="4572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sz="1600" b="0" dirty="0"/>
            </a:p>
          </p:txBody>
        </p:sp>
        <p:sp>
          <p:nvSpPr>
            <p:cNvPr id="37" name="TextBox 36"/>
            <p:cNvSpPr txBox="1"/>
            <p:nvPr/>
          </p:nvSpPr>
          <p:spPr>
            <a:xfrm>
              <a:off x="1752600" y="1219200"/>
              <a:ext cx="6896079" cy="338554"/>
            </a:xfrm>
            <a:prstGeom prst="rect">
              <a:avLst/>
            </a:prstGeom>
            <a:noFill/>
          </p:spPr>
          <p:txBody>
            <a:bodyPr wrap="none" rtlCol="0">
              <a:spAutoFit/>
            </a:bodyPr>
            <a:lstStyle/>
            <a:p>
              <a:pPr>
                <a:buNone/>
              </a:pPr>
              <a:r>
                <a:rPr lang="en-GB" sz="1600" b="0" dirty="0">
                  <a:solidFill>
                    <a:schemeClr val="tx1"/>
                  </a:solidFill>
                </a:rPr>
                <a:t>CMWG, LCAWG, LEO26WG, LMWG, MOSSG, OLSG, SCWG, SECSWG, SISG </a:t>
              </a:r>
            </a:p>
          </p:txBody>
        </p:sp>
      </p:grpSp>
      <p:cxnSp>
        <p:nvCxnSpPr>
          <p:cNvPr id="38" name="Straight Connector 37"/>
          <p:cNvCxnSpPr/>
          <p:nvPr/>
        </p:nvCxnSpPr>
        <p:spPr bwMode="auto">
          <a:xfrm>
            <a:off x="220717" y="1197593"/>
            <a:ext cx="1083619" cy="19121"/>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auto">
          <a:xfrm flipH="1" flipV="1">
            <a:off x="220717" y="1198321"/>
            <a:ext cx="7883" cy="3272627"/>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30" idx="1"/>
          </p:cNvCxnSpPr>
          <p:nvPr/>
        </p:nvCxnSpPr>
        <p:spPr bwMode="auto">
          <a:xfrm>
            <a:off x="220717" y="2375125"/>
            <a:ext cx="160283" cy="156884"/>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grpSp>
        <p:nvGrpSpPr>
          <p:cNvPr id="41" name="Group 40"/>
          <p:cNvGrpSpPr/>
          <p:nvPr/>
        </p:nvGrpSpPr>
        <p:grpSpPr>
          <a:xfrm>
            <a:off x="6841687" y="1475383"/>
            <a:ext cx="2175596" cy="768725"/>
            <a:chOff x="1568714" y="5009557"/>
            <a:chExt cx="2175596" cy="768725"/>
          </a:xfrm>
        </p:grpSpPr>
        <p:sp>
          <p:nvSpPr>
            <p:cNvPr id="42" name="Rectangle 41"/>
            <p:cNvSpPr/>
            <p:nvPr/>
          </p:nvSpPr>
          <p:spPr bwMode="auto">
            <a:xfrm>
              <a:off x="1568714" y="5016282"/>
              <a:ext cx="2165086" cy="762000"/>
            </a:xfrm>
            <a:prstGeom prst="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en-US" sz="1600" b="0" dirty="0"/>
            </a:p>
          </p:txBody>
        </p:sp>
        <p:sp>
          <p:nvSpPr>
            <p:cNvPr id="43" name="TextBox 42"/>
            <p:cNvSpPr txBox="1"/>
            <p:nvPr/>
          </p:nvSpPr>
          <p:spPr>
            <a:xfrm>
              <a:off x="1568714" y="5009557"/>
              <a:ext cx="2175596" cy="738664"/>
            </a:xfrm>
            <a:prstGeom prst="rect">
              <a:avLst/>
            </a:prstGeom>
            <a:noFill/>
          </p:spPr>
          <p:txBody>
            <a:bodyPr wrap="none" rtlCol="0">
              <a:spAutoFit/>
            </a:bodyPr>
            <a:lstStyle/>
            <a:p>
              <a:pPr>
                <a:buNone/>
              </a:pPr>
              <a:r>
                <a:rPr lang="en-GB" sz="1400" b="0" dirty="0">
                  <a:solidFill>
                    <a:schemeClr val="tx1"/>
                  </a:solidFill>
                </a:rPr>
                <a:t>Consultative Committee</a:t>
              </a:r>
            </a:p>
            <a:p>
              <a:pPr>
                <a:buNone/>
              </a:pPr>
              <a:r>
                <a:rPr lang="en-GB" sz="1400" b="0" dirty="0">
                  <a:solidFill>
                    <a:schemeClr val="tx1"/>
                  </a:solidFill>
                </a:rPr>
                <a:t>For Space Data Systems</a:t>
              </a:r>
            </a:p>
            <a:p>
              <a:pPr>
                <a:buNone/>
              </a:pPr>
              <a:r>
                <a:rPr lang="en-GB" sz="1400" b="0" dirty="0">
                  <a:solidFill>
                    <a:schemeClr val="tx1"/>
                  </a:solidFill>
                </a:rPr>
                <a:t>(CCSDS)</a:t>
              </a:r>
            </a:p>
          </p:txBody>
        </p:sp>
      </p:grpSp>
      <p:grpSp>
        <p:nvGrpSpPr>
          <p:cNvPr id="44" name="Group 43"/>
          <p:cNvGrpSpPr/>
          <p:nvPr/>
        </p:nvGrpSpPr>
        <p:grpSpPr>
          <a:xfrm>
            <a:off x="6827889" y="2375714"/>
            <a:ext cx="2203191" cy="768725"/>
            <a:chOff x="3896710" y="5009556"/>
            <a:chExt cx="1745991" cy="768725"/>
          </a:xfrm>
        </p:grpSpPr>
        <p:sp>
          <p:nvSpPr>
            <p:cNvPr id="45" name="Rectangle 44"/>
            <p:cNvSpPr/>
            <p:nvPr/>
          </p:nvSpPr>
          <p:spPr bwMode="auto">
            <a:xfrm>
              <a:off x="3931505" y="5009556"/>
              <a:ext cx="1676400" cy="768725"/>
            </a:xfrm>
            <a:prstGeom prst="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en-US" sz="1600" b="0" dirty="0"/>
            </a:p>
          </p:txBody>
        </p:sp>
        <p:sp>
          <p:nvSpPr>
            <p:cNvPr id="46" name="TextBox 45"/>
            <p:cNvSpPr txBox="1"/>
            <p:nvPr/>
          </p:nvSpPr>
          <p:spPr>
            <a:xfrm>
              <a:off x="3896710" y="5027950"/>
              <a:ext cx="1745991" cy="738664"/>
            </a:xfrm>
            <a:prstGeom prst="rect">
              <a:avLst/>
            </a:prstGeom>
            <a:noFill/>
          </p:spPr>
          <p:txBody>
            <a:bodyPr wrap="none" rtlCol="0">
              <a:spAutoFit/>
            </a:bodyPr>
            <a:lstStyle/>
            <a:p>
              <a:pPr>
                <a:buNone/>
              </a:pPr>
              <a:r>
                <a:rPr lang="en-GB" sz="1400" b="0" dirty="0">
                  <a:solidFill>
                    <a:schemeClr val="tx1"/>
                  </a:solidFill>
                </a:rPr>
                <a:t>Space Frequency </a:t>
              </a:r>
            </a:p>
            <a:p>
              <a:pPr>
                <a:buNone/>
              </a:pPr>
              <a:r>
                <a:rPr lang="en-GB" sz="1400" b="0" dirty="0">
                  <a:solidFill>
                    <a:schemeClr val="tx1"/>
                  </a:solidFill>
                </a:rPr>
                <a:t>Coordination Group</a:t>
              </a:r>
            </a:p>
            <a:p>
              <a:pPr>
                <a:buNone/>
              </a:pPr>
              <a:r>
                <a:rPr lang="en-GB" sz="1400" b="0" dirty="0">
                  <a:solidFill>
                    <a:schemeClr val="tx1"/>
                  </a:solidFill>
                </a:rPr>
                <a:t>(SFCG)</a:t>
              </a:r>
            </a:p>
          </p:txBody>
        </p:sp>
      </p:grpSp>
      <p:grpSp>
        <p:nvGrpSpPr>
          <p:cNvPr id="47" name="Group 46"/>
          <p:cNvGrpSpPr/>
          <p:nvPr/>
        </p:nvGrpSpPr>
        <p:grpSpPr>
          <a:xfrm>
            <a:off x="6869997" y="3291797"/>
            <a:ext cx="2147286" cy="1057749"/>
            <a:chOff x="6869997" y="3465021"/>
            <a:chExt cx="2147286" cy="1057749"/>
          </a:xfrm>
        </p:grpSpPr>
        <p:sp>
          <p:nvSpPr>
            <p:cNvPr id="48" name="Rectangle 47"/>
            <p:cNvSpPr/>
            <p:nvPr/>
          </p:nvSpPr>
          <p:spPr bwMode="auto">
            <a:xfrm>
              <a:off x="6869997" y="3465021"/>
              <a:ext cx="2071054" cy="1057749"/>
            </a:xfrm>
            <a:prstGeom prst="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en-US" sz="1600" b="0" dirty="0"/>
            </a:p>
          </p:txBody>
        </p:sp>
        <p:sp>
          <p:nvSpPr>
            <p:cNvPr id="49" name="TextBox 48"/>
            <p:cNvSpPr txBox="1"/>
            <p:nvPr/>
          </p:nvSpPr>
          <p:spPr>
            <a:xfrm>
              <a:off x="6933058" y="3516841"/>
              <a:ext cx="2084225" cy="954107"/>
            </a:xfrm>
            <a:prstGeom prst="rect">
              <a:avLst/>
            </a:prstGeom>
            <a:noFill/>
          </p:spPr>
          <p:txBody>
            <a:bodyPr wrap="none" rtlCol="0">
              <a:spAutoFit/>
            </a:bodyPr>
            <a:lstStyle/>
            <a:p>
              <a:pPr>
                <a:buNone/>
              </a:pPr>
              <a:r>
                <a:rPr lang="en-GB" sz="1400" b="0" dirty="0">
                  <a:solidFill>
                    <a:schemeClr val="tx1"/>
                  </a:solidFill>
                </a:rPr>
                <a:t>International Committee</a:t>
              </a:r>
            </a:p>
            <a:p>
              <a:pPr>
                <a:buNone/>
              </a:pPr>
              <a:r>
                <a:rPr lang="en-GB" sz="1400" b="0" dirty="0">
                  <a:solidFill>
                    <a:schemeClr val="tx1"/>
                  </a:solidFill>
                </a:rPr>
                <a:t>on Global Navigation </a:t>
              </a:r>
            </a:p>
            <a:p>
              <a:pPr>
                <a:buNone/>
              </a:pPr>
              <a:r>
                <a:rPr lang="en-GB" sz="1400" b="0" dirty="0">
                  <a:solidFill>
                    <a:schemeClr val="tx1"/>
                  </a:solidFill>
                </a:rPr>
                <a:t>Satellite Systems</a:t>
              </a:r>
            </a:p>
            <a:p>
              <a:pPr>
                <a:buNone/>
              </a:pPr>
              <a:r>
                <a:rPr lang="en-GB" sz="1400" b="0" dirty="0">
                  <a:solidFill>
                    <a:schemeClr val="tx1"/>
                  </a:solidFill>
                </a:rPr>
                <a:t>(ICG)</a:t>
              </a:r>
            </a:p>
          </p:txBody>
        </p:sp>
      </p:grpSp>
      <p:grpSp>
        <p:nvGrpSpPr>
          <p:cNvPr id="50" name="Group 49"/>
          <p:cNvGrpSpPr/>
          <p:nvPr/>
        </p:nvGrpSpPr>
        <p:grpSpPr>
          <a:xfrm>
            <a:off x="6871795" y="4502840"/>
            <a:ext cx="2043604" cy="1013926"/>
            <a:chOff x="6871795" y="4502840"/>
            <a:chExt cx="2043604" cy="1013926"/>
          </a:xfrm>
        </p:grpSpPr>
        <p:sp>
          <p:nvSpPr>
            <p:cNvPr id="51" name="Rectangle 50"/>
            <p:cNvSpPr/>
            <p:nvPr/>
          </p:nvSpPr>
          <p:spPr bwMode="auto">
            <a:xfrm>
              <a:off x="6898070" y="4502840"/>
              <a:ext cx="2017329" cy="1013926"/>
            </a:xfrm>
            <a:prstGeom prst="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en-US" sz="1600" b="0" dirty="0"/>
            </a:p>
          </p:txBody>
        </p:sp>
        <p:sp>
          <p:nvSpPr>
            <p:cNvPr id="52" name="TextBox 51"/>
            <p:cNvSpPr txBox="1"/>
            <p:nvPr/>
          </p:nvSpPr>
          <p:spPr>
            <a:xfrm>
              <a:off x="6871795" y="4532750"/>
              <a:ext cx="1745991" cy="954107"/>
            </a:xfrm>
            <a:prstGeom prst="rect">
              <a:avLst/>
            </a:prstGeom>
            <a:noFill/>
          </p:spPr>
          <p:txBody>
            <a:bodyPr wrap="none" rtlCol="0">
              <a:spAutoFit/>
            </a:bodyPr>
            <a:lstStyle/>
            <a:p>
              <a:pPr>
                <a:buNone/>
              </a:pPr>
              <a:r>
                <a:rPr lang="en-GB" sz="1400" b="0" dirty="0">
                  <a:solidFill>
                    <a:schemeClr val="tx1"/>
                  </a:solidFill>
                </a:rPr>
                <a:t>International </a:t>
              </a:r>
            </a:p>
            <a:p>
              <a:pPr>
                <a:buNone/>
              </a:pPr>
              <a:r>
                <a:rPr lang="en-GB" sz="1400" b="0" dirty="0">
                  <a:solidFill>
                    <a:schemeClr val="tx1"/>
                  </a:solidFill>
                </a:rPr>
                <a:t>Space Exploration </a:t>
              </a:r>
            </a:p>
            <a:p>
              <a:pPr>
                <a:buNone/>
              </a:pPr>
              <a:r>
                <a:rPr lang="en-GB" sz="1400" b="0" dirty="0">
                  <a:solidFill>
                    <a:schemeClr val="tx1"/>
                  </a:solidFill>
                </a:rPr>
                <a:t>Coordination Group</a:t>
              </a:r>
            </a:p>
            <a:p>
              <a:pPr>
                <a:buNone/>
              </a:pPr>
              <a:r>
                <a:rPr lang="en-GB" sz="1400" b="0" dirty="0">
                  <a:solidFill>
                    <a:schemeClr val="tx1"/>
                  </a:solidFill>
                </a:rPr>
                <a:t>(ISECG)</a:t>
              </a:r>
            </a:p>
          </p:txBody>
        </p:sp>
      </p:grpSp>
      <p:grpSp>
        <p:nvGrpSpPr>
          <p:cNvPr id="53" name="Group 52"/>
          <p:cNvGrpSpPr/>
          <p:nvPr/>
        </p:nvGrpSpPr>
        <p:grpSpPr>
          <a:xfrm>
            <a:off x="1981200" y="4734911"/>
            <a:ext cx="1815662" cy="974500"/>
            <a:chOff x="1726324" y="4724400"/>
            <a:chExt cx="1815662" cy="974500"/>
          </a:xfrm>
        </p:grpSpPr>
        <p:sp>
          <p:nvSpPr>
            <p:cNvPr id="54" name="Rectangle 53"/>
            <p:cNvSpPr/>
            <p:nvPr/>
          </p:nvSpPr>
          <p:spPr bwMode="auto">
            <a:xfrm>
              <a:off x="1726324" y="4724400"/>
              <a:ext cx="1761153" cy="974500"/>
            </a:xfrm>
            <a:prstGeom prst="rect">
              <a:avLst/>
            </a:prstGeom>
            <a:ln>
              <a:prstDash val="dash"/>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1600" b="0" dirty="0"/>
            </a:p>
          </p:txBody>
        </p:sp>
        <p:sp>
          <p:nvSpPr>
            <p:cNvPr id="55" name="TextBox 54"/>
            <p:cNvSpPr txBox="1"/>
            <p:nvPr/>
          </p:nvSpPr>
          <p:spPr>
            <a:xfrm>
              <a:off x="1784774" y="4724400"/>
              <a:ext cx="1757212" cy="954107"/>
            </a:xfrm>
            <a:prstGeom prst="rect">
              <a:avLst/>
            </a:prstGeom>
            <a:noFill/>
          </p:spPr>
          <p:txBody>
            <a:bodyPr wrap="none" rtlCol="0">
              <a:spAutoFit/>
            </a:bodyPr>
            <a:lstStyle/>
            <a:p>
              <a:pPr>
                <a:buNone/>
              </a:pPr>
              <a:r>
                <a:rPr lang="en-GB" sz="1400" b="0" dirty="0">
                  <a:solidFill>
                    <a:schemeClr val="tx1"/>
                  </a:solidFill>
                </a:rPr>
                <a:t>Interagency </a:t>
              </a:r>
            </a:p>
            <a:p>
              <a:pPr>
                <a:buNone/>
              </a:pPr>
              <a:r>
                <a:rPr lang="en-GB" sz="1400" b="0" dirty="0">
                  <a:solidFill>
                    <a:schemeClr val="tx1"/>
                  </a:solidFill>
                </a:rPr>
                <a:t>Coordination Panel </a:t>
              </a:r>
            </a:p>
            <a:p>
              <a:pPr>
                <a:buNone/>
              </a:pPr>
              <a:r>
                <a:rPr lang="en-GB" sz="1400" b="0" dirty="0">
                  <a:solidFill>
                    <a:schemeClr val="tx1"/>
                  </a:solidFill>
                </a:rPr>
                <a:t>BI / Tri Lateral</a:t>
              </a:r>
            </a:p>
            <a:p>
              <a:pPr>
                <a:buNone/>
              </a:pPr>
              <a:r>
                <a:rPr lang="en-GB" sz="1400" b="0" dirty="0">
                  <a:solidFill>
                    <a:schemeClr val="tx1"/>
                  </a:solidFill>
                </a:rPr>
                <a:t>(ITCOP)</a:t>
              </a:r>
            </a:p>
          </p:txBody>
        </p:sp>
      </p:grpSp>
      <p:grpSp>
        <p:nvGrpSpPr>
          <p:cNvPr id="56" name="Group 55"/>
          <p:cNvGrpSpPr/>
          <p:nvPr/>
        </p:nvGrpSpPr>
        <p:grpSpPr>
          <a:xfrm>
            <a:off x="4648200" y="4734911"/>
            <a:ext cx="1859017" cy="974501"/>
            <a:chOff x="4404491" y="4724399"/>
            <a:chExt cx="1859017" cy="974501"/>
          </a:xfrm>
        </p:grpSpPr>
        <p:sp>
          <p:nvSpPr>
            <p:cNvPr id="57" name="Rectangle 56"/>
            <p:cNvSpPr/>
            <p:nvPr/>
          </p:nvSpPr>
          <p:spPr bwMode="auto">
            <a:xfrm>
              <a:off x="4404491" y="4724399"/>
              <a:ext cx="1859017" cy="974501"/>
            </a:xfrm>
            <a:prstGeom prst="rect">
              <a:avLst/>
            </a:prstGeom>
            <a:ln>
              <a:prstDash val="dash"/>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1600" b="0" dirty="0"/>
            </a:p>
          </p:txBody>
        </p:sp>
        <p:sp>
          <p:nvSpPr>
            <p:cNvPr id="58" name="TextBox 57"/>
            <p:cNvSpPr txBox="1"/>
            <p:nvPr/>
          </p:nvSpPr>
          <p:spPr>
            <a:xfrm>
              <a:off x="4406990" y="4778102"/>
              <a:ext cx="1827744" cy="738664"/>
            </a:xfrm>
            <a:prstGeom prst="rect">
              <a:avLst/>
            </a:prstGeom>
            <a:noFill/>
          </p:spPr>
          <p:txBody>
            <a:bodyPr wrap="none" rtlCol="0">
              <a:spAutoFit/>
            </a:bodyPr>
            <a:lstStyle/>
            <a:p>
              <a:pPr>
                <a:buNone/>
              </a:pPr>
              <a:r>
                <a:rPr lang="en-GB" sz="1400" b="0" dirty="0">
                  <a:solidFill>
                    <a:schemeClr val="tx1"/>
                  </a:solidFill>
                </a:rPr>
                <a:t>International</a:t>
              </a:r>
            </a:p>
            <a:p>
              <a:pPr>
                <a:buNone/>
              </a:pPr>
              <a:r>
                <a:rPr lang="en-GB" sz="1400" b="0" dirty="0">
                  <a:solidFill>
                    <a:schemeClr val="tx1"/>
                  </a:solidFill>
                </a:rPr>
                <a:t>Programs &amp; Projects</a:t>
              </a:r>
            </a:p>
            <a:p>
              <a:pPr>
                <a:buNone/>
              </a:pPr>
              <a:r>
                <a:rPr lang="en-GB" sz="1400" b="0" dirty="0">
                  <a:solidFill>
                    <a:schemeClr val="tx1"/>
                  </a:solidFill>
                </a:rPr>
                <a:t>BI / Tri Lateral</a:t>
              </a:r>
            </a:p>
          </p:txBody>
        </p:sp>
      </p:grpSp>
      <p:grpSp>
        <p:nvGrpSpPr>
          <p:cNvPr id="59" name="Group 58"/>
          <p:cNvGrpSpPr/>
          <p:nvPr/>
        </p:nvGrpSpPr>
        <p:grpSpPr>
          <a:xfrm>
            <a:off x="2606900" y="1505444"/>
            <a:ext cx="3400818" cy="888664"/>
            <a:chOff x="2606900" y="1505444"/>
            <a:chExt cx="3400818" cy="888664"/>
          </a:xfrm>
        </p:grpSpPr>
        <p:sp>
          <p:nvSpPr>
            <p:cNvPr id="60" name="Rectangle 59"/>
            <p:cNvSpPr/>
            <p:nvPr/>
          </p:nvSpPr>
          <p:spPr>
            <a:xfrm>
              <a:off x="2626594" y="1505444"/>
              <a:ext cx="3381124" cy="888664"/>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p:cNvSpPr txBox="1"/>
            <p:nvPr/>
          </p:nvSpPr>
          <p:spPr>
            <a:xfrm>
              <a:off x="2606900" y="1743443"/>
              <a:ext cx="3365024" cy="369332"/>
            </a:xfrm>
            <a:prstGeom prst="rect">
              <a:avLst/>
            </a:prstGeom>
            <a:noFill/>
          </p:spPr>
          <p:txBody>
            <a:bodyPr wrap="none" rtlCol="0">
              <a:spAutoFit/>
            </a:bodyPr>
            <a:lstStyle/>
            <a:p>
              <a:pPr>
                <a:buNone/>
              </a:pPr>
              <a:r>
                <a:rPr lang="en-GB" sz="1800" dirty="0">
                  <a:solidFill>
                    <a:schemeClr val="tx1"/>
                  </a:solidFill>
                </a:rPr>
                <a:t>Interoperability Plenary (IOP)</a:t>
              </a:r>
            </a:p>
          </p:txBody>
        </p:sp>
      </p:grpSp>
      <p:grpSp>
        <p:nvGrpSpPr>
          <p:cNvPr id="62" name="Group 61"/>
          <p:cNvGrpSpPr/>
          <p:nvPr/>
        </p:nvGrpSpPr>
        <p:grpSpPr>
          <a:xfrm>
            <a:off x="1981200" y="2971800"/>
            <a:ext cx="4495800" cy="1325923"/>
            <a:chOff x="1981200" y="2971800"/>
            <a:chExt cx="4495800" cy="1325923"/>
          </a:xfrm>
        </p:grpSpPr>
        <p:sp>
          <p:nvSpPr>
            <p:cNvPr id="63" name="Rectangle 62"/>
            <p:cNvSpPr/>
            <p:nvPr/>
          </p:nvSpPr>
          <p:spPr>
            <a:xfrm>
              <a:off x="1981200" y="2971800"/>
              <a:ext cx="4495800" cy="1325923"/>
            </a:xfrm>
            <a:prstGeom prst="rect">
              <a:avLst/>
            </a:prstGeom>
            <a:solidFill>
              <a:srgbClr val="EAEA22">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p:cNvSpPr txBox="1"/>
            <p:nvPr/>
          </p:nvSpPr>
          <p:spPr>
            <a:xfrm>
              <a:off x="2758075" y="3132772"/>
              <a:ext cx="3118161" cy="1015663"/>
            </a:xfrm>
            <a:prstGeom prst="rect">
              <a:avLst/>
            </a:prstGeom>
            <a:noFill/>
          </p:spPr>
          <p:txBody>
            <a:bodyPr wrap="none" rtlCol="0">
              <a:spAutoFit/>
            </a:bodyPr>
            <a:lstStyle/>
            <a:p>
              <a:pPr>
                <a:buNone/>
              </a:pPr>
              <a:r>
                <a:rPr lang="en-GB" sz="2000" dirty="0">
                  <a:solidFill>
                    <a:schemeClr val="tx1"/>
                  </a:solidFill>
                </a:rPr>
                <a:t>Interagency Operations </a:t>
              </a:r>
            </a:p>
            <a:p>
              <a:pPr algn="ctr">
                <a:buNone/>
              </a:pPr>
              <a:r>
                <a:rPr lang="en-GB" sz="2000" dirty="0">
                  <a:solidFill>
                    <a:schemeClr val="tx1"/>
                  </a:solidFill>
                </a:rPr>
                <a:t>Advisory Group</a:t>
              </a:r>
            </a:p>
            <a:p>
              <a:pPr algn="ctr">
                <a:buNone/>
              </a:pPr>
              <a:r>
                <a:rPr lang="en-GB" sz="2000" dirty="0">
                  <a:solidFill>
                    <a:schemeClr val="tx1"/>
                  </a:solidFill>
                </a:rPr>
                <a:t>(IOAG)</a:t>
              </a:r>
            </a:p>
          </p:txBody>
        </p:sp>
      </p:grpSp>
      <p:cxnSp>
        <p:nvCxnSpPr>
          <p:cNvPr id="65" name="Straight Connector 64"/>
          <p:cNvCxnSpPr>
            <a:stCxn id="60" idx="2"/>
          </p:cNvCxnSpPr>
          <p:nvPr/>
        </p:nvCxnSpPr>
        <p:spPr>
          <a:xfrm>
            <a:off x="4317156" y="2394108"/>
            <a:ext cx="0" cy="5776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bwMode="auto">
          <a:xfrm>
            <a:off x="1352495" y="2760076"/>
            <a:ext cx="628705" cy="531721"/>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bwMode="auto">
          <a:xfrm flipV="1">
            <a:off x="1398197" y="3820671"/>
            <a:ext cx="583003" cy="363839"/>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bwMode="auto">
          <a:xfrm>
            <a:off x="2286000" y="1357930"/>
            <a:ext cx="0" cy="1613870"/>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endCxn id="54" idx="0"/>
          </p:cNvCxnSpPr>
          <p:nvPr/>
        </p:nvCxnSpPr>
        <p:spPr bwMode="auto">
          <a:xfrm>
            <a:off x="2861776" y="4353067"/>
            <a:ext cx="1" cy="38184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bwMode="auto">
          <a:xfrm>
            <a:off x="5638800" y="4312969"/>
            <a:ext cx="0" cy="42194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bwMode="auto">
          <a:xfrm flipH="1">
            <a:off x="5715000" y="1865924"/>
            <a:ext cx="1126688" cy="1105876"/>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bwMode="auto">
          <a:xfrm flipH="1">
            <a:off x="6240243" y="2598330"/>
            <a:ext cx="626407" cy="37347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endCxn id="63" idx="3"/>
          </p:cNvCxnSpPr>
          <p:nvPr/>
        </p:nvCxnSpPr>
        <p:spPr bwMode="auto">
          <a:xfrm flipH="1" flipV="1">
            <a:off x="6477000" y="3634762"/>
            <a:ext cx="384532" cy="140203"/>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bwMode="auto">
          <a:xfrm flipH="1" flipV="1">
            <a:off x="6324600" y="4297723"/>
            <a:ext cx="547195" cy="50729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bwMode="auto">
          <a:xfrm>
            <a:off x="1373382" y="1743443"/>
            <a:ext cx="1272744" cy="0"/>
          </a:xfrm>
          <a:prstGeom prst="line">
            <a:avLst/>
          </a:prstGeom>
          <a:ln w="25400">
            <a:solidFill>
              <a:srgbClr val="0000FF"/>
            </a:solidFill>
            <a:prstDash val="sys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cxnSpLocks/>
            <a:endCxn id="61" idx="1"/>
          </p:cNvCxnSpPr>
          <p:nvPr/>
        </p:nvCxnSpPr>
        <p:spPr bwMode="auto">
          <a:xfrm flipV="1">
            <a:off x="990600" y="1928109"/>
            <a:ext cx="1616300" cy="1983457"/>
          </a:xfrm>
          <a:prstGeom prst="line">
            <a:avLst/>
          </a:prstGeom>
          <a:ln w="25400">
            <a:solidFill>
              <a:srgbClr val="00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bwMode="auto">
          <a:xfrm>
            <a:off x="230327" y="4460546"/>
            <a:ext cx="160283"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5848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Products</a:t>
            </a:r>
          </a:p>
        </p:txBody>
      </p:sp>
      <p:sp>
        <p:nvSpPr>
          <p:cNvPr id="3" name="Content Placeholder 2"/>
          <p:cNvSpPr>
            <a:spLocks noGrp="1"/>
          </p:cNvSpPr>
          <p:nvPr>
            <p:ph idx="1"/>
          </p:nvPr>
        </p:nvSpPr>
        <p:spPr/>
        <p:txBody>
          <a:bodyPr>
            <a:normAutofit/>
          </a:bodyPr>
          <a:lstStyle/>
          <a:p>
            <a:pPr marL="0" indent="0">
              <a:buNone/>
            </a:pPr>
            <a:r>
              <a:rPr lang="en-GB" sz="2000" dirty="0"/>
              <a:t>The IOAG generates / maintains the following products:</a:t>
            </a:r>
          </a:p>
          <a:p>
            <a:pPr>
              <a:buFont typeface="Wingdings" panose="05000000000000000000" pitchFamily="2" charset="2"/>
              <a:buChar char="ü"/>
            </a:pPr>
            <a:r>
              <a:rPr lang="en-GB" sz="2000" dirty="0"/>
              <a:t>Annual Reports</a:t>
            </a:r>
          </a:p>
          <a:p>
            <a:pPr>
              <a:buFont typeface="Wingdings" panose="05000000000000000000" pitchFamily="2" charset="2"/>
              <a:buChar char="ü"/>
            </a:pPr>
            <a:r>
              <a:rPr lang="en-GB" sz="2000" dirty="0"/>
              <a:t>Work Plans</a:t>
            </a:r>
          </a:p>
          <a:p>
            <a:pPr>
              <a:buFont typeface="Wingdings" panose="05000000000000000000" pitchFamily="2" charset="2"/>
              <a:buChar char="ü"/>
            </a:pPr>
            <a:r>
              <a:rPr lang="en-GB" sz="2000" dirty="0"/>
              <a:t>WG Reports</a:t>
            </a:r>
          </a:p>
          <a:p>
            <a:pPr>
              <a:buFont typeface="Wingdings" panose="05000000000000000000" pitchFamily="2" charset="2"/>
              <a:buChar char="ü"/>
            </a:pPr>
            <a:r>
              <a:rPr lang="en-GB" sz="2000" dirty="0"/>
              <a:t>Service Catalogues</a:t>
            </a:r>
          </a:p>
          <a:p>
            <a:pPr>
              <a:buFont typeface="Wingdings" panose="05000000000000000000" pitchFamily="2" charset="2"/>
              <a:buChar char="ü"/>
            </a:pPr>
            <a:r>
              <a:rPr lang="en-GB" sz="2000" dirty="0"/>
              <a:t>Communications Assets database</a:t>
            </a:r>
          </a:p>
          <a:p>
            <a:pPr>
              <a:buFont typeface="Wingdings" panose="05000000000000000000" pitchFamily="2" charset="2"/>
              <a:buChar char="ü"/>
            </a:pPr>
            <a:r>
              <a:rPr lang="en-GB" sz="2000" dirty="0"/>
              <a:t>Mission Models (Earth, Moon, Mars, Others)</a:t>
            </a:r>
          </a:p>
          <a:p>
            <a:pPr>
              <a:buFont typeface="Wingdings" panose="05000000000000000000" pitchFamily="2" charset="2"/>
              <a:buChar char="ü"/>
            </a:pPr>
            <a:r>
              <a:rPr lang="en-GB" sz="2000" dirty="0"/>
              <a:t>Cross Support Mission Model</a:t>
            </a:r>
          </a:p>
          <a:p>
            <a:pPr>
              <a:buFont typeface="Wingdings" panose="05000000000000000000" pitchFamily="2" charset="2"/>
              <a:buChar char="ü"/>
            </a:pPr>
            <a:r>
              <a:rPr lang="en-GB" sz="2000" dirty="0"/>
              <a:t>IOAG-CCSDS Product Agreement</a:t>
            </a:r>
          </a:p>
          <a:p>
            <a:pPr>
              <a:buFont typeface="Wingdings" panose="05000000000000000000" pitchFamily="2" charset="2"/>
              <a:buChar char="ü"/>
            </a:pPr>
            <a:r>
              <a:rPr lang="en-GB" sz="2000" dirty="0"/>
              <a:t>Standards Infusion Status and Plans</a:t>
            </a:r>
          </a:p>
          <a:p>
            <a:pPr>
              <a:buFont typeface="Wingdings" panose="05000000000000000000" pitchFamily="2" charset="2"/>
              <a:buChar char="ü"/>
            </a:pPr>
            <a:r>
              <a:rPr lang="en-GB" sz="2000" dirty="0"/>
              <a:t>GNSS Receivers Payload database</a:t>
            </a:r>
          </a:p>
          <a:p>
            <a:pPr>
              <a:buFont typeface="Wingdings" panose="05000000000000000000" pitchFamily="2" charset="2"/>
              <a:buChar char="ü"/>
            </a:pPr>
            <a:r>
              <a:rPr lang="en-GB" sz="2000" dirty="0"/>
              <a:t>Website containing inputs for the various meetings and </a:t>
            </a:r>
            <a:r>
              <a:rPr lang="en-GB" sz="2000" dirty="0" err="1"/>
              <a:t>telecons</a:t>
            </a:r>
            <a:endParaRPr lang="en-GB" sz="2000" dirty="0"/>
          </a:p>
          <a:p>
            <a:pPr>
              <a:buFont typeface="Wingdings" panose="05000000000000000000" pitchFamily="2" charset="2"/>
              <a:buChar char="ü"/>
            </a:pPr>
            <a:endParaRPr lang="en-GB" sz="2000" dirty="0"/>
          </a:p>
        </p:txBody>
      </p:sp>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6</a:t>
            </a:fld>
            <a:endParaRPr lang="en-US"/>
          </a:p>
        </p:txBody>
      </p:sp>
    </p:spTree>
    <p:extLst>
      <p:ext uri="{BB962C8B-B14F-4D97-AF65-F5344CB8AC3E}">
        <p14:creationId xmlns:p14="http://schemas.microsoft.com/office/powerpoint/2010/main" val="561243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Specific Priority Items (1/3)</a:t>
            </a:r>
          </a:p>
        </p:txBody>
      </p:sp>
      <p:sp>
        <p:nvSpPr>
          <p:cNvPr id="3" name="Content Placeholder 2"/>
          <p:cNvSpPr>
            <a:spLocks noGrp="1"/>
          </p:cNvSpPr>
          <p:nvPr>
            <p:ph idx="1"/>
          </p:nvPr>
        </p:nvSpPr>
        <p:spPr>
          <a:xfrm>
            <a:off x="440575" y="1357312"/>
            <a:ext cx="8229600" cy="5181600"/>
          </a:xfrm>
        </p:spPr>
        <p:txBody>
          <a:bodyPr>
            <a:normAutofit lnSpcReduction="10000"/>
          </a:bodyPr>
          <a:lstStyle/>
          <a:p>
            <a:pPr marL="0" indent="0">
              <a:buNone/>
            </a:pPr>
            <a:r>
              <a:rPr lang="en-GB" sz="1800" dirty="0"/>
              <a:t>IOAG has identified top priority items that influence the technical work of the IOAG WGs and the interaction with the various liaisons :</a:t>
            </a:r>
          </a:p>
          <a:p>
            <a:pPr marL="0" indent="0">
              <a:buNone/>
            </a:pPr>
            <a:endParaRPr lang="en-GB" sz="2000" dirty="0"/>
          </a:p>
          <a:p>
            <a:pPr>
              <a:buFont typeface="Wingdings" panose="05000000000000000000" pitchFamily="2" charset="2"/>
              <a:buChar char="ü"/>
            </a:pPr>
            <a:r>
              <a:rPr lang="en-US" sz="1800" b="1" dirty="0"/>
              <a:t>Protection of critical frequency bands for space research and Earth-exploration satellites (in particular 26, 32 and 37 GHz for WRC-19, as well as 2 and 8 GHz)</a:t>
            </a:r>
          </a:p>
          <a:p>
            <a:pPr marL="400050" lvl="1" indent="0">
              <a:buNone/>
            </a:pPr>
            <a:r>
              <a:rPr lang="en-US" sz="1400" dirty="0">
                <a:sym typeface="Wingdings" panose="05000000000000000000" pitchFamily="2" charset="2"/>
              </a:rPr>
              <a:t>Ongoing, Close coordination with SFCG</a:t>
            </a:r>
            <a:endParaRPr lang="en-US" sz="1400" dirty="0"/>
          </a:p>
          <a:p>
            <a:pPr marL="400050" lvl="1" indent="0">
              <a:buNone/>
            </a:pPr>
            <a:r>
              <a:rPr lang="en-GB" sz="1600" b="1" dirty="0">
                <a:solidFill>
                  <a:srgbClr val="0070C0"/>
                </a:solidFill>
              </a:rPr>
              <a:t>Goal </a:t>
            </a:r>
            <a:r>
              <a:rPr lang="en-GB" sz="1600" b="1" dirty="0">
                <a:solidFill>
                  <a:srgbClr val="0070C0"/>
                </a:solidFill>
                <a:sym typeface="Wingdings" panose="05000000000000000000" pitchFamily="2" charset="2"/>
              </a:rPr>
              <a:t></a:t>
            </a:r>
            <a:r>
              <a:rPr lang="en-GB" sz="1600" b="1" dirty="0">
                <a:solidFill>
                  <a:srgbClr val="0070C0"/>
                </a:solidFill>
              </a:rPr>
              <a:t> Agree on coordinated measures to ensure availability of relevant frequency bands</a:t>
            </a:r>
          </a:p>
          <a:p>
            <a:pPr>
              <a:buFont typeface="Wingdings" panose="05000000000000000000" pitchFamily="2" charset="2"/>
              <a:buChar char="ü"/>
            </a:pPr>
            <a:endParaRPr lang="en-US" sz="1800" b="1" dirty="0"/>
          </a:p>
          <a:p>
            <a:pPr>
              <a:buFont typeface="Wingdings" panose="05000000000000000000" pitchFamily="2" charset="2"/>
              <a:buChar char="ü"/>
            </a:pPr>
            <a:r>
              <a:rPr lang="en-US" sz="1800" b="1" dirty="0"/>
              <a:t>Enable High data rates Communications</a:t>
            </a:r>
          </a:p>
          <a:p>
            <a:pPr marL="400050" lvl="1" indent="0">
              <a:buNone/>
            </a:pPr>
            <a:r>
              <a:rPr lang="en-US" sz="1400" dirty="0">
                <a:sym typeface="Wingdings" panose="05000000000000000000" pitchFamily="2" charset="2"/>
              </a:rPr>
              <a:t>Ongoing, Assessment of Optical Communications (e.g. Benefits and Challenges) and of other frequency bands such as </a:t>
            </a:r>
            <a:r>
              <a:rPr lang="en-US" sz="1400" dirty="0" err="1">
                <a:sym typeface="Wingdings" panose="05000000000000000000" pitchFamily="2" charset="2"/>
              </a:rPr>
              <a:t>Ka</a:t>
            </a:r>
            <a:r>
              <a:rPr lang="en-US" sz="1400" dirty="0">
                <a:sym typeface="Wingdings" panose="05000000000000000000" pitchFamily="2" charset="2"/>
              </a:rPr>
              <a:t>-Band</a:t>
            </a:r>
            <a:endParaRPr lang="en-US" sz="1400" dirty="0"/>
          </a:p>
          <a:p>
            <a:pPr marL="400050" lvl="1" indent="0">
              <a:buNone/>
            </a:pPr>
            <a:r>
              <a:rPr lang="en-GB" sz="1600" b="1" dirty="0">
                <a:solidFill>
                  <a:srgbClr val="0070C0"/>
                </a:solidFill>
              </a:rPr>
              <a:t>Goal </a:t>
            </a:r>
            <a:r>
              <a:rPr lang="en-GB" sz="1600" b="1" dirty="0">
                <a:solidFill>
                  <a:srgbClr val="0070C0"/>
                </a:solidFill>
                <a:sym typeface="Wingdings" panose="05000000000000000000" pitchFamily="2" charset="2"/>
              </a:rPr>
              <a:t> Implement assets allowing interoperability for missions requiring forward and return high data rates</a:t>
            </a:r>
            <a:endParaRPr lang="en-GB" sz="1600" b="1" dirty="0">
              <a:solidFill>
                <a:srgbClr val="0070C0"/>
              </a:solidFill>
            </a:endParaRPr>
          </a:p>
          <a:p>
            <a:pPr marL="0" indent="0">
              <a:buNone/>
            </a:pPr>
            <a:endParaRPr lang="en-GB" sz="1600" dirty="0"/>
          </a:p>
          <a:p>
            <a:pPr>
              <a:buFont typeface="Wingdings" panose="05000000000000000000" pitchFamily="2" charset="2"/>
              <a:buChar char="ü"/>
            </a:pPr>
            <a:r>
              <a:rPr lang="en-GB" sz="1800" b="1" dirty="0">
                <a:sym typeface="Wingdings" panose="05000000000000000000" pitchFamily="2" charset="2"/>
              </a:rPr>
              <a:t>Promote utilisation of 26 GHz band for LEO missions</a:t>
            </a:r>
          </a:p>
          <a:p>
            <a:pPr marL="400050" lvl="1" indent="0">
              <a:buNone/>
            </a:pPr>
            <a:r>
              <a:rPr lang="en-GB" sz="1400" dirty="0">
                <a:sym typeface="Wingdings" panose="05000000000000000000" pitchFamily="2" charset="2"/>
              </a:rPr>
              <a:t>Ongoing, Assessment of challenges and advantages, follow-up of experiments and technologies</a:t>
            </a:r>
          </a:p>
          <a:p>
            <a:pPr marL="400050" lvl="1" indent="0">
              <a:buNone/>
            </a:pPr>
            <a:r>
              <a:rPr lang="en-GB" sz="1600" b="1" dirty="0">
                <a:solidFill>
                  <a:srgbClr val="0070C0"/>
                </a:solidFill>
              </a:rPr>
              <a:t>Goal </a:t>
            </a:r>
            <a:r>
              <a:rPr lang="en-GB" sz="1600" b="1" dirty="0">
                <a:solidFill>
                  <a:srgbClr val="0070C0"/>
                </a:solidFill>
                <a:sym typeface="Wingdings" panose="05000000000000000000" pitchFamily="2" charset="2"/>
              </a:rPr>
              <a:t> Foster the utilisation of 26 GHz that enable cross-support for LEO and other near Earth missions</a:t>
            </a:r>
            <a:endParaRPr lang="en-GB" sz="1600" b="1" dirty="0">
              <a:solidFill>
                <a:srgbClr val="0070C0"/>
              </a:solidFill>
            </a:endParaRPr>
          </a:p>
          <a:p>
            <a:pPr marL="0" indent="0">
              <a:buNone/>
            </a:pPr>
            <a:endParaRPr lang="en-GB" sz="1800" dirty="0">
              <a:solidFill>
                <a:srgbClr val="0070C0"/>
              </a:solidFill>
            </a:endParaRPr>
          </a:p>
          <a:p>
            <a:pPr>
              <a:buFont typeface="Wingdings" panose="05000000000000000000" pitchFamily="2" charset="2"/>
              <a:buChar char="à"/>
            </a:pPr>
            <a:endParaRPr lang="en-GB" sz="1600" dirty="0"/>
          </a:p>
        </p:txBody>
      </p:sp>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7</a:t>
            </a:fld>
            <a:endParaRPr lang="en-US"/>
          </a:p>
        </p:txBody>
      </p:sp>
    </p:spTree>
    <p:extLst>
      <p:ext uri="{BB962C8B-B14F-4D97-AF65-F5344CB8AC3E}">
        <p14:creationId xmlns:p14="http://schemas.microsoft.com/office/powerpoint/2010/main" val="3197117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Specific Priority Items (2/3)</a:t>
            </a:r>
          </a:p>
        </p:txBody>
      </p:sp>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8</a:t>
            </a:fld>
            <a:endParaRPr lang="en-US"/>
          </a:p>
        </p:txBody>
      </p:sp>
      <p:sp>
        <p:nvSpPr>
          <p:cNvPr id="5" name="Content Placeholder 2"/>
          <p:cNvSpPr>
            <a:spLocks noGrp="1"/>
          </p:cNvSpPr>
          <p:nvPr>
            <p:ph idx="1"/>
          </p:nvPr>
        </p:nvSpPr>
        <p:spPr>
          <a:xfrm>
            <a:off x="440575" y="1357312"/>
            <a:ext cx="8229600" cy="5181600"/>
          </a:xfrm>
        </p:spPr>
        <p:txBody>
          <a:bodyPr>
            <a:normAutofit/>
          </a:bodyPr>
          <a:lstStyle/>
          <a:p>
            <a:pPr>
              <a:buFont typeface="Wingdings" panose="05000000000000000000" pitchFamily="2" charset="2"/>
              <a:buChar char="à"/>
            </a:pPr>
            <a:endParaRPr lang="en-GB" sz="1600" dirty="0">
              <a:sym typeface="Wingdings" panose="05000000000000000000" pitchFamily="2" charset="2"/>
            </a:endParaRPr>
          </a:p>
          <a:p>
            <a:pPr>
              <a:buFont typeface="Wingdings" panose="05000000000000000000" pitchFamily="2" charset="2"/>
              <a:buChar char="ü"/>
            </a:pPr>
            <a:r>
              <a:rPr lang="en-GB" sz="1800" b="1" dirty="0"/>
              <a:t>Definition of critical IOAG Services relevant to cross-support / interoperability</a:t>
            </a:r>
          </a:p>
          <a:p>
            <a:pPr marL="400050" lvl="1" indent="0">
              <a:buNone/>
            </a:pPr>
            <a:r>
              <a:rPr lang="en-GB" sz="1400" dirty="0">
                <a:sym typeface="Wingdings" panose="05000000000000000000" pitchFamily="2" charset="2"/>
              </a:rPr>
              <a:t>Ongoing, Production and maintenance of IOAG Service Catalogues; Production of infusion tables that reflect the plans of the Member Agencies and industry</a:t>
            </a:r>
          </a:p>
          <a:p>
            <a:pPr marL="400050" lvl="1" indent="0">
              <a:buNone/>
            </a:pPr>
            <a:r>
              <a:rPr lang="en-GB" sz="1600" b="1" dirty="0">
                <a:solidFill>
                  <a:srgbClr val="0070C0"/>
                </a:solidFill>
              </a:rPr>
              <a:t>Goal </a:t>
            </a:r>
            <a:r>
              <a:rPr lang="en-GB" sz="1600" b="1" dirty="0">
                <a:solidFill>
                  <a:srgbClr val="0070C0"/>
                </a:solidFill>
                <a:sym typeface="Wingdings" panose="05000000000000000000" pitchFamily="2" charset="2"/>
              </a:rPr>
              <a:t> Implement services that enable interoperability</a:t>
            </a:r>
            <a:endParaRPr lang="en-GB" sz="1600" b="1" strike="sngStrike" dirty="0">
              <a:solidFill>
                <a:srgbClr val="0070C0"/>
              </a:solidFill>
            </a:endParaRPr>
          </a:p>
          <a:p>
            <a:pPr marL="0" indent="0">
              <a:buNone/>
            </a:pPr>
            <a:endParaRPr lang="en-GB" sz="1800" dirty="0">
              <a:solidFill>
                <a:srgbClr val="0070C0"/>
              </a:solidFill>
            </a:endParaRPr>
          </a:p>
          <a:p>
            <a:pPr>
              <a:buFont typeface="Wingdings" panose="05000000000000000000" pitchFamily="2" charset="2"/>
              <a:buChar char="ü"/>
            </a:pPr>
            <a:r>
              <a:rPr lang="en-GB" sz="1800" b="1" dirty="0"/>
              <a:t>Facilitate S/C Emergency Cross-Support</a:t>
            </a:r>
          </a:p>
          <a:p>
            <a:pPr marL="400050" lvl="1" indent="0">
              <a:buNone/>
            </a:pPr>
            <a:r>
              <a:rPr lang="en-GB" sz="1400" dirty="0">
                <a:sym typeface="Wingdings" panose="05000000000000000000" pitchFamily="2" charset="2"/>
              </a:rPr>
              <a:t>Ongoing, Definition of Standard Operations Procedures and validation through experiments</a:t>
            </a:r>
          </a:p>
          <a:p>
            <a:pPr marL="400050" lvl="1" indent="0">
              <a:buNone/>
            </a:pPr>
            <a:r>
              <a:rPr lang="en-GB" sz="1600" b="1" dirty="0">
                <a:solidFill>
                  <a:srgbClr val="0070C0"/>
                </a:solidFill>
                <a:sym typeface="Wingdings" panose="05000000000000000000" pitchFamily="2" charset="2"/>
              </a:rPr>
              <a:t>Goal  Establish a framework that enables emergency cross-support with space agencies and commercial service providers</a:t>
            </a:r>
          </a:p>
          <a:p>
            <a:pPr marL="0" indent="0">
              <a:buNone/>
            </a:pPr>
            <a:endParaRPr lang="en-GB" sz="1800" dirty="0">
              <a:solidFill>
                <a:srgbClr val="0070C0"/>
              </a:solidFill>
            </a:endParaRPr>
          </a:p>
          <a:p>
            <a:pPr>
              <a:buFont typeface="Wingdings" panose="05000000000000000000" pitchFamily="2" charset="2"/>
              <a:buChar char="ü"/>
            </a:pPr>
            <a:r>
              <a:rPr lang="en-GB" sz="1800" b="1" dirty="0"/>
              <a:t>Facilitate Navigation Interoperability for Space Operations</a:t>
            </a:r>
          </a:p>
          <a:p>
            <a:pPr marL="400050" lvl="1" indent="0">
              <a:buNone/>
            </a:pPr>
            <a:r>
              <a:rPr lang="en-GB" sz="1400" dirty="0"/>
              <a:t>Ongoing, maintenance of database with GNSS Payloads</a:t>
            </a:r>
          </a:p>
          <a:p>
            <a:pPr marL="400050" lvl="1" indent="0">
              <a:buNone/>
            </a:pPr>
            <a:r>
              <a:rPr lang="en-GB" sz="1600" b="1" dirty="0">
                <a:solidFill>
                  <a:srgbClr val="0070C0"/>
                </a:solidFill>
                <a:sym typeface="Wingdings" panose="05000000000000000000" pitchFamily="2" charset="2"/>
              </a:rPr>
              <a:t>Goal  </a:t>
            </a:r>
            <a:r>
              <a:rPr lang="en-GB" sz="1600" b="1" dirty="0">
                <a:solidFill>
                  <a:srgbClr val="0070C0"/>
                </a:solidFill>
              </a:rPr>
              <a:t>Ensure that Global Navigation Satellite Systems (GNSS) such as US GPS, European Galileo, Russian GLONASS, Chinese </a:t>
            </a:r>
            <a:r>
              <a:rPr lang="en-GB" sz="1600" b="1" dirty="0" err="1">
                <a:solidFill>
                  <a:srgbClr val="0070C0"/>
                </a:solidFill>
              </a:rPr>
              <a:t>BeiDou</a:t>
            </a:r>
            <a:r>
              <a:rPr lang="en-GB" sz="1600" b="1" dirty="0">
                <a:solidFill>
                  <a:srgbClr val="0070C0"/>
                </a:solidFill>
              </a:rPr>
              <a:t>, Japanese QZSS, and India’s NAVIC are fully interoperable to support space operations and science missions</a:t>
            </a:r>
            <a:endParaRPr lang="en-GB" sz="1600" b="1" dirty="0">
              <a:solidFill>
                <a:srgbClr val="0070C0"/>
              </a:solidFill>
              <a:sym typeface="Wingdings" panose="05000000000000000000" pitchFamily="2" charset="2"/>
            </a:endParaRPr>
          </a:p>
          <a:p>
            <a:pPr marL="0" indent="0">
              <a:buNone/>
            </a:pPr>
            <a:endParaRPr lang="en-GB" sz="1600" dirty="0">
              <a:solidFill>
                <a:srgbClr val="0070C0"/>
              </a:solidFill>
            </a:endParaRPr>
          </a:p>
        </p:txBody>
      </p:sp>
    </p:spTree>
    <p:extLst>
      <p:ext uri="{BB962C8B-B14F-4D97-AF65-F5344CB8AC3E}">
        <p14:creationId xmlns:p14="http://schemas.microsoft.com/office/powerpoint/2010/main" val="731132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IOAG Specific Priority Items (3/3)</a:t>
            </a:r>
          </a:p>
        </p:txBody>
      </p:sp>
      <p:sp>
        <p:nvSpPr>
          <p:cNvPr id="4" name="Slide Number Placeholder 3"/>
          <p:cNvSpPr>
            <a:spLocks noGrp="1"/>
          </p:cNvSpPr>
          <p:nvPr>
            <p:ph type="sldNum" sz="quarter" idx="12"/>
          </p:nvPr>
        </p:nvSpPr>
        <p:spPr/>
        <p:txBody>
          <a:bodyPr/>
          <a:lstStyle/>
          <a:p>
            <a:pPr>
              <a:defRPr/>
            </a:pPr>
            <a:fld id="{E108E9F5-6D6F-4121-BA80-63E90EAB8D33}" type="slidenum">
              <a:rPr lang="en-US" smtClean="0"/>
              <a:pPr>
                <a:defRPr/>
              </a:pPr>
              <a:t>9</a:t>
            </a:fld>
            <a:endParaRPr lang="en-US"/>
          </a:p>
        </p:txBody>
      </p:sp>
      <p:sp>
        <p:nvSpPr>
          <p:cNvPr id="5" name="Content Placeholder 2"/>
          <p:cNvSpPr>
            <a:spLocks noGrp="1"/>
          </p:cNvSpPr>
          <p:nvPr>
            <p:ph idx="1"/>
          </p:nvPr>
        </p:nvSpPr>
        <p:spPr>
          <a:xfrm>
            <a:off x="440575" y="1357312"/>
            <a:ext cx="8229600" cy="5181600"/>
          </a:xfrm>
        </p:spPr>
        <p:txBody>
          <a:bodyPr>
            <a:normAutofit lnSpcReduction="10000"/>
          </a:bodyPr>
          <a:lstStyle/>
          <a:p>
            <a:pPr>
              <a:buFont typeface="Wingdings" panose="05000000000000000000" pitchFamily="2" charset="2"/>
              <a:buChar char="ü"/>
            </a:pPr>
            <a:r>
              <a:rPr lang="en-GB" sz="1800" b="1" dirty="0"/>
              <a:t>Support to future Exploration Program (at this time mainly Lunar missions)</a:t>
            </a:r>
          </a:p>
          <a:p>
            <a:pPr marL="400050" lvl="1" indent="0">
              <a:buNone/>
            </a:pPr>
            <a:r>
              <a:rPr lang="en-GB" sz="1400" dirty="0">
                <a:sym typeface="Wingdings" panose="05000000000000000000" pitchFamily="2" charset="2"/>
              </a:rPr>
              <a:t>Ongoing, definition of a reference communications architecture incl. selection of subset of SFCG recommended frequency bands, identification of appropriate operability standards</a:t>
            </a:r>
          </a:p>
          <a:p>
            <a:pPr marL="400050" lvl="1" indent="0">
              <a:buNone/>
            </a:pPr>
            <a:r>
              <a:rPr lang="en-GB" sz="1600" b="1" dirty="0">
                <a:solidFill>
                  <a:srgbClr val="0070C0"/>
                </a:solidFill>
              </a:rPr>
              <a:t>Goal </a:t>
            </a:r>
            <a:r>
              <a:rPr lang="en-GB" sz="1600" b="1" dirty="0">
                <a:solidFill>
                  <a:srgbClr val="0070C0"/>
                </a:solidFill>
                <a:sym typeface="Wingdings" panose="05000000000000000000" pitchFamily="2" charset="2"/>
              </a:rPr>
              <a:t> Develop and implement a responsive interoperable Lunar Communications and Navigation Architecture for implementation by agencies and industry to ensure efficient utilisation of communication resources that enable cross-support and avoid duplication of effort</a:t>
            </a:r>
            <a:endParaRPr lang="en-GB" sz="1600" b="1" dirty="0">
              <a:solidFill>
                <a:srgbClr val="0070C0"/>
              </a:solidFill>
            </a:endParaRPr>
          </a:p>
          <a:p>
            <a:pPr marL="0" indent="0">
              <a:buNone/>
            </a:pPr>
            <a:endParaRPr lang="en-GB" sz="1800" dirty="0"/>
          </a:p>
          <a:p>
            <a:pPr>
              <a:buFont typeface="Wingdings" panose="05000000000000000000" pitchFamily="2" charset="2"/>
              <a:buChar char="ü"/>
            </a:pPr>
            <a:r>
              <a:rPr lang="en-GB" sz="1800" b="1" dirty="0"/>
              <a:t>Facilitate Space Internetworking</a:t>
            </a:r>
          </a:p>
          <a:p>
            <a:pPr marL="400050" lvl="1" indent="0">
              <a:buNone/>
            </a:pPr>
            <a:r>
              <a:rPr lang="en-GB" sz="1400" dirty="0">
                <a:sym typeface="Wingdings" panose="05000000000000000000" pitchFamily="2" charset="2"/>
              </a:rPr>
              <a:t>Ongoing, define concepts and assess technologies and protocols, in particular DTN, standardisation mostly completed</a:t>
            </a:r>
          </a:p>
          <a:p>
            <a:pPr marL="400050" lvl="1" indent="0">
              <a:buNone/>
            </a:pPr>
            <a:r>
              <a:rPr lang="en-GB" sz="1600" b="1" dirty="0">
                <a:solidFill>
                  <a:srgbClr val="0070C0"/>
                </a:solidFill>
              </a:rPr>
              <a:t>Goal </a:t>
            </a:r>
            <a:r>
              <a:rPr lang="en-GB" sz="1600" b="1" dirty="0">
                <a:solidFill>
                  <a:srgbClr val="0070C0"/>
                </a:solidFill>
                <a:sym typeface="Wingdings" panose="05000000000000000000" pitchFamily="2" charset="2"/>
              </a:rPr>
              <a:t> Promote Space Internetworking standardisation (including evaluation and demonstration of DTN) and implement corresponding assets to facilitate operations of complex space systems </a:t>
            </a:r>
            <a:endParaRPr lang="en-GB" sz="1600" b="1" dirty="0">
              <a:solidFill>
                <a:srgbClr val="0070C0"/>
              </a:solidFill>
            </a:endParaRPr>
          </a:p>
          <a:p>
            <a:pPr marL="0" indent="0">
              <a:buNone/>
            </a:pPr>
            <a:endParaRPr lang="en-GB" sz="1800" dirty="0"/>
          </a:p>
          <a:p>
            <a:pPr>
              <a:buFont typeface="Wingdings" panose="05000000000000000000" pitchFamily="2" charset="2"/>
              <a:buChar char="ü"/>
            </a:pPr>
            <a:r>
              <a:rPr lang="en-US" sz="1800" b="1" dirty="0"/>
              <a:t>Preparation of Mission Operations Interoperability Services</a:t>
            </a:r>
          </a:p>
          <a:p>
            <a:pPr marL="400050" lvl="1" indent="0">
              <a:buNone/>
            </a:pPr>
            <a:r>
              <a:rPr lang="en-US" sz="1400" dirty="0">
                <a:sym typeface="Wingdings" panose="05000000000000000000" pitchFamily="2" charset="2"/>
              </a:rPr>
              <a:t>Ongoing, assessment of benefits, definition of a Mission Operations Service Catalogue </a:t>
            </a:r>
            <a:endParaRPr lang="en-US" sz="1400" dirty="0"/>
          </a:p>
          <a:p>
            <a:pPr marL="400050" lvl="1" indent="0">
              <a:buNone/>
            </a:pPr>
            <a:r>
              <a:rPr lang="en-GB" sz="1600" b="1" dirty="0">
                <a:solidFill>
                  <a:srgbClr val="0070C0"/>
                </a:solidFill>
              </a:rPr>
              <a:t>Goal </a:t>
            </a:r>
            <a:r>
              <a:rPr lang="en-GB" sz="1600" b="1" dirty="0">
                <a:solidFill>
                  <a:srgbClr val="0070C0"/>
                </a:solidFill>
                <a:sym typeface="Wingdings" panose="05000000000000000000" pitchFamily="2" charset="2"/>
              </a:rPr>
              <a:t> Foster the utilisation of Missions Operations Interoperability Services / Interfaces to facilitate interoperable operations of complex space systems</a:t>
            </a:r>
            <a:endParaRPr lang="en-GB" sz="1600" b="1" dirty="0">
              <a:solidFill>
                <a:srgbClr val="0070C0"/>
              </a:solidFill>
            </a:endParaRPr>
          </a:p>
          <a:p>
            <a:pPr marL="0" indent="0">
              <a:buNone/>
            </a:pPr>
            <a:r>
              <a:rPr lang="en-GB" sz="2000" dirty="0">
                <a:solidFill>
                  <a:srgbClr val="0070C0"/>
                </a:solidFill>
                <a:sym typeface="Wingdings" panose="05000000000000000000" pitchFamily="2" charset="2"/>
              </a:rPr>
              <a:t> </a:t>
            </a:r>
            <a:endParaRPr lang="en-GB" sz="2000" dirty="0">
              <a:solidFill>
                <a:srgbClr val="0070C0"/>
              </a:solidFill>
            </a:endParaRPr>
          </a:p>
          <a:p>
            <a:pPr>
              <a:buFont typeface="Wingdings" panose="05000000000000000000" pitchFamily="2" charset="2"/>
              <a:buChar char="ü"/>
            </a:pPr>
            <a:endParaRPr lang="en-GB" sz="2000" dirty="0"/>
          </a:p>
          <a:p>
            <a:pPr>
              <a:buFont typeface="Wingdings" panose="05000000000000000000" pitchFamily="2" charset="2"/>
              <a:buChar char="ü"/>
            </a:pPr>
            <a:endParaRPr lang="en-GB" sz="2000" dirty="0"/>
          </a:p>
          <a:p>
            <a:pPr marL="0" indent="0">
              <a:buNone/>
            </a:pPr>
            <a:endParaRPr lang="en-GB" sz="1600" dirty="0"/>
          </a:p>
          <a:p>
            <a:pPr>
              <a:buFont typeface="Wingdings" panose="05000000000000000000" pitchFamily="2" charset="2"/>
              <a:buChar char="à"/>
            </a:pPr>
            <a:endParaRPr lang="en-GB" sz="1600" dirty="0"/>
          </a:p>
        </p:txBody>
      </p:sp>
    </p:spTree>
    <p:extLst>
      <p:ext uri="{BB962C8B-B14F-4D97-AF65-F5344CB8AC3E}">
        <p14:creationId xmlns:p14="http://schemas.microsoft.com/office/powerpoint/2010/main" val="9398298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Char char="•"/>
          <a:tabLst/>
          <a:defRPr kumimoji="0" lang="en-US" sz="40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Char char="•"/>
          <a:tabLst/>
          <a:defRPr kumimoji="0" lang="en-US" sz="40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cly_x0020_Accessible xmlns="9db0a91e-fbae-4ebe-a5b3-87a0f5e2ec7a">true</Publicly_x0020_Accessible>
    <Meeting xmlns="9db0a91e-fbae-4ebe-a5b3-87a0f5e2ec7a">62</Meeting>
    <Public_x0020_GUID xmlns="9db0a91e-fbae-4ebe-a5b3-87a0f5e2ec7a">f4b9c693-6dec-453e-b01d-81c1f2ad557e</Public_x0020_GUID>
    <Day xmlns="9db0a91e-fbae-4ebe-a5b3-87a0f5e2ec7a" xsi:nil="true"/>
    <Document_x0020_Type xmlns="9db0a91e-fbae-4ebe-a5b3-87a0f5e2ec7a">Industry Exchange</Document_x0020_Type>
    <Participant xmlns="9db0a91e-fbae-4ebe-a5b3-87a0f5e2ec7a"/>
    <Author0 xmlns="9db0a91e-fbae-4ebe-a5b3-87a0f5e2ec7a">M. Schmidt</Author0>
    <Status xmlns="9db0a91e-fbae-4ebe-a5b3-87a0f5e2ec7a">Archived</Sta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6789B7AA327A74881602AC00F22034B" ma:contentTypeVersion="13" ma:contentTypeDescription="Create a new document." ma:contentTypeScope="" ma:versionID="ed4869713bce677265044ef90a51be00">
  <xsd:schema xmlns:xsd="http://www.w3.org/2001/XMLSchema" xmlns:xs="http://www.w3.org/2001/XMLSchema" xmlns:p="http://schemas.microsoft.com/office/2006/metadata/properties" xmlns:ns2="9db0a91e-fbae-4ebe-a5b3-87a0f5e2ec7a" xmlns:ns3="dfbd99f2-f3e4-46ef-98e0-376ae76c36e7" targetNamespace="http://schemas.microsoft.com/office/2006/metadata/properties" ma:root="true" ma:fieldsID="f97303c4f5f31a6cc0b7d5c7057c3796" ns2:_="" ns3:_="">
    <xsd:import namespace="9db0a91e-fbae-4ebe-a5b3-87a0f5e2ec7a"/>
    <xsd:import namespace="dfbd99f2-f3e4-46ef-98e0-376ae76c36e7"/>
    <xsd:element name="properties">
      <xsd:complexType>
        <xsd:sequence>
          <xsd:element name="documentManagement">
            <xsd:complexType>
              <xsd:all>
                <xsd:element ref="ns2:Document_x0020_Type" minOccurs="0"/>
                <xsd:element ref="ns2:Meeting" minOccurs="0"/>
                <xsd:element ref="ns2:Participant" minOccurs="0"/>
                <xsd:element ref="ns2:Author0" minOccurs="0"/>
                <xsd:element ref="ns2:Day" minOccurs="0"/>
                <xsd:element ref="ns2:Status"/>
                <xsd:element ref="ns2:Public_x0020_GUID" minOccurs="0"/>
                <xsd:element ref="ns2:Publicly_x0020_Accessibl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b0a91e-fbae-4ebe-a5b3-87a0f5e2ec7a" elementFormDefault="qualified">
    <xsd:import namespace="http://schemas.microsoft.com/office/2006/documentManagement/types"/>
    <xsd:import namespace="http://schemas.microsoft.com/office/infopath/2007/PartnerControls"/>
    <xsd:element name="Document_x0020_Type" ma:index="8" nillable="true" ma:displayName="Document Type" ma:default="Agenda" ma:format="Dropdown" ma:internalName="Document_x0020_Type">
      <xsd:simpleType>
        <xsd:restriction base="dms:Choice">
          <xsd:enumeration value="Agenda"/>
          <xsd:enumeration value="Annual Report"/>
          <xsd:enumeration value="Communique"/>
          <xsd:enumeration value="Communication Asset"/>
          <xsd:enumeration value="Cross Support Mission Model"/>
          <xsd:enumeration value="Delegates"/>
          <xsd:enumeration value="Executive Summary"/>
          <xsd:enumeration value="Final Act"/>
          <xsd:enumeration value="IOAG Management"/>
          <xsd:enumeration value="Liasion"/>
          <xsd:enumeration value="Minutes"/>
          <xsd:enumeration value="Proposal"/>
          <xsd:enumeration value="Published Papers"/>
          <xsd:enumeration value="Recommendation"/>
          <xsd:enumeration value="Reference"/>
          <xsd:enumeration value="Report"/>
          <xsd:enumeration value="Resolution"/>
          <xsd:enumeration value="Services and Standards"/>
          <xsd:enumeration value="Service Infusion Status"/>
          <xsd:enumeration value="Standards Infusion"/>
          <xsd:enumeration value="Terms of Reference"/>
          <xsd:enumeration value="Tracking Asset"/>
          <xsd:enumeration value="Work Plan"/>
        </xsd:restriction>
      </xsd:simpleType>
    </xsd:element>
    <xsd:element name="Meeting" ma:index="9" nillable="true" ma:displayName="Meeting" ma:list="{acbe1a8b-044d-4bc8-b741-c87a06e6d55c}" ma:internalName="Meeting" ma:showField="Title">
      <xsd:simpleType>
        <xsd:restriction base="dms:Lookup"/>
      </xsd:simpleType>
    </xsd:element>
    <xsd:element name="Participant" ma:index="10" nillable="true" ma:displayName="Participant" ma:list="{d2184e6f-6d30-4de7-ab76-174f3be2a034}" ma:internalName="Participant" ma:showField="Abbreviation">
      <xsd:complexType>
        <xsd:complexContent>
          <xsd:extension base="dms:MultiChoiceLookup">
            <xsd:sequence>
              <xsd:element name="Value" type="dms:Lookup" maxOccurs="unbounded" minOccurs="0" nillable="true"/>
            </xsd:sequence>
          </xsd:extension>
        </xsd:complexContent>
      </xsd:complexType>
    </xsd:element>
    <xsd:element name="Author0" ma:index="11" nillable="true" ma:displayName="Author" ma:internalName="Author0">
      <xsd:simpleType>
        <xsd:restriction base="dms:Text">
          <xsd:maxLength value="255"/>
        </xsd:restriction>
      </xsd:simpleType>
    </xsd:element>
    <xsd:element name="Day" ma:index="12" nillable="true" ma:displayName="Day" ma:internalName="Day">
      <xsd:simpleType>
        <xsd:restriction base="dms:Text">
          <xsd:maxLength value="255"/>
        </xsd:restriction>
      </xsd:simpleType>
    </xsd:element>
    <xsd:element name="Status" ma:index="13" ma:displayName="Status" ma:default="Draft" ma:format="Dropdown" ma:internalName="Status">
      <xsd:simpleType>
        <xsd:restriction base="dms:Choice">
          <xsd:enumeration value="Draft"/>
          <xsd:enumeration value="Pending Approval"/>
          <xsd:enumeration value="Final"/>
        </xsd:restriction>
      </xsd:simpleType>
    </xsd:element>
    <xsd:element name="Public_x0020_GUID" ma:index="14" nillable="true" ma:displayName="Public GUID" ma:hidden="true" ma:internalName="Public_x0020_GUID" ma:readOnly="false">
      <xsd:simpleType>
        <xsd:restriction base="dms:Text">
          <xsd:maxLength value="100"/>
        </xsd:restriction>
      </xsd:simpleType>
    </xsd:element>
    <xsd:element name="Publicly_x0020_Accessible" ma:index="15" nillable="true" ma:displayName="Publicly Accessible" ma:default="1" ma:internalName="Publicly_x0020_Accessibl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fbd99f2-f3e4-46ef-98e0-376ae76c36e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139B72-B123-4B1B-A00C-79484A702B26}"/>
</file>

<file path=customXml/itemProps2.xml><?xml version="1.0" encoding="utf-8"?>
<ds:datastoreItem xmlns:ds="http://schemas.openxmlformats.org/officeDocument/2006/customXml" ds:itemID="{2CD17FF5-6CA8-4126-BD70-1E23E8127AB4}"/>
</file>

<file path=customXml/itemProps3.xml><?xml version="1.0" encoding="utf-8"?>
<ds:datastoreItem xmlns:ds="http://schemas.openxmlformats.org/officeDocument/2006/customXml" ds:itemID="{9B5C8311-4197-475E-8A2D-A6468DB1D54E}"/>
</file>

<file path=docProps/app.xml><?xml version="1.0" encoding="utf-8"?>
<Properties xmlns="http://schemas.openxmlformats.org/officeDocument/2006/extended-properties" xmlns:vt="http://schemas.openxmlformats.org/officeDocument/2006/docPropsVTypes">
  <Template>Additional Slides</Template>
  <TotalTime>35</TotalTime>
  <Words>3038</Words>
  <Application>Microsoft Office PowerPoint</Application>
  <PresentationFormat>On-screen Show (4:3)</PresentationFormat>
  <Paragraphs>422</Paragraphs>
  <Slides>30</Slides>
  <Notes>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30</vt:i4>
      </vt:variant>
    </vt:vector>
  </HeadingPairs>
  <TitlesOfParts>
    <vt:vector size="38" baseType="lpstr">
      <vt:lpstr>Arial</vt:lpstr>
      <vt:lpstr>Calibri</vt:lpstr>
      <vt:lpstr>Helvetica</vt:lpstr>
      <vt:lpstr>Times New Roman</vt:lpstr>
      <vt:lpstr>Wingdings</vt:lpstr>
      <vt:lpstr>Office Theme</vt:lpstr>
      <vt:lpstr>Custom Design</vt:lpstr>
      <vt:lpstr>1_Office Theme</vt:lpstr>
      <vt:lpstr>PowerPoint Presentation</vt:lpstr>
      <vt:lpstr>IOAG Role</vt:lpstr>
      <vt:lpstr>Interaction with Commercial Providers and Operators</vt:lpstr>
      <vt:lpstr>PowerPoint Presentation</vt:lpstr>
      <vt:lpstr>PowerPoint Presentation</vt:lpstr>
      <vt:lpstr>IOAG Products</vt:lpstr>
      <vt:lpstr>IOAG Specific Priority Items (1/3)</vt:lpstr>
      <vt:lpstr>IOAG Specific Priority Items (2/3)</vt:lpstr>
      <vt:lpstr>IOAG Specific Priority Items (3/3)</vt:lpstr>
      <vt:lpstr>IOAG Relations with International Bodies</vt:lpstr>
      <vt:lpstr>Summary of Resolutions of IOP International Bodies</vt:lpstr>
      <vt:lpstr>Summary of Resolutions of IOP Working Groups</vt:lpstr>
      <vt:lpstr>Scope of Interaction</vt:lpstr>
      <vt:lpstr>B/U Slides</vt:lpstr>
      <vt:lpstr>IOAG WGs  Active WGs </vt:lpstr>
      <vt:lpstr>IOAG WGs Active WGs </vt:lpstr>
      <vt:lpstr>IOAG WGs  Dormant WGs </vt:lpstr>
      <vt:lpstr>IOAG WGs  Dormant WGs </vt:lpstr>
      <vt:lpstr>IOAG WGs Dormant WGs </vt:lpstr>
      <vt:lpstr>Question Catalogue (1/3)</vt:lpstr>
      <vt:lpstr>Question Catalogue (2/3)</vt:lpstr>
      <vt:lpstr>Question Catalogue (3/3)</vt:lpstr>
      <vt:lpstr>appendix</vt:lpstr>
      <vt:lpstr>PowerPoint Presentation</vt:lpstr>
      <vt:lpstr>PowerPoint Presentation</vt:lpstr>
      <vt:lpstr>PowerPoint Presentation</vt:lpstr>
      <vt:lpstr>PowerPoint Presentation</vt:lpstr>
      <vt:lpstr>Implementations Options Support Scenarios As Described in Standard Operating Procedure</vt:lpstr>
      <vt:lpstr>PowerPoint Presentation</vt:lpstr>
      <vt:lpstr>Implementations Options Support Scenarios As Described in Standard Operating Procedure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IOAG Presentation Industry Workshop</dc:title>
  <dc:creator>M. Schmidt</dc:creator>
  <cp:lastModifiedBy>IOAG</cp:lastModifiedBy>
  <cp:revision>733</cp:revision>
  <cp:lastPrinted>2018-07-16T12:58:00Z</cp:lastPrinted>
  <dcterms:created xsi:type="dcterms:W3CDTF">2004-02-18T15:01:31Z</dcterms:created>
  <dcterms:modified xsi:type="dcterms:W3CDTF">2019-09-16T15:41:15Z</dcterms:modified>
  <cp:contentStatus>Archived</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0x01010076789B7AA327A74881602AC00F22034B</vt:lpwstr>
  </property>
</Properties>
</file>